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79" r:id="rId11"/>
    <p:sldId id="265" r:id="rId12"/>
    <p:sldId id="277" r:id="rId13"/>
    <p:sldId id="266" r:id="rId14"/>
    <p:sldId id="267" r:id="rId15"/>
    <p:sldId id="268" r:id="rId16"/>
    <p:sldId id="269" r:id="rId17"/>
    <p:sldId id="270" r:id="rId18"/>
    <p:sldId id="271" r:id="rId19"/>
    <p:sldId id="272" r:id="rId20"/>
    <p:sldId id="273" r:id="rId21"/>
    <p:sldId id="274" r:id="rId22"/>
    <p:sldId id="278" r:id="rId23"/>
    <p:sldId id="275" r:id="rId24"/>
    <p:sldId id="27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0216" autoAdjust="0"/>
  </p:normalViewPr>
  <p:slideViewPr>
    <p:cSldViewPr snapToGrid="0" showGuides="1">
      <p:cViewPr varScale="1">
        <p:scale>
          <a:sx n="45" d="100"/>
          <a:sy n="45" d="100"/>
        </p:scale>
        <p:origin x="576" y="78"/>
      </p:cViewPr>
      <p:guideLst>
        <p:guide orient="horz" pos="2160"/>
        <p:guide pos="3840"/>
      </p:guideLst>
    </p:cSldViewPr>
  </p:slideViewPr>
  <p:notesTextViewPr>
    <p:cViewPr>
      <p:scale>
        <a:sx n="3" d="2"/>
        <a:sy n="3" d="2"/>
      </p:scale>
      <p:origin x="0" y="0"/>
    </p:cViewPr>
  </p:notesTextViewPr>
  <p:notesViewPr>
    <p:cSldViewPr snapToGrid="0">
      <p:cViewPr varScale="1">
        <p:scale>
          <a:sx n="51" d="100"/>
          <a:sy n="51" d="100"/>
        </p:scale>
        <p:origin x="166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795C9A-EF62-48B2-8EEC-CDA5593690E4}" type="datetimeFigureOut">
              <a:rPr lang="en-US" smtClean="0"/>
              <a:t>11/1/2021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0AD89-5666-4B33-BA4B-0E821AEC4E41}" type="slidenum">
              <a:rPr lang="en-US" smtClean="0"/>
              <a:t>‹#›</a:t>
            </a:fld>
            <a:endParaRPr lang="en-US" dirty="0"/>
          </a:p>
        </p:txBody>
      </p:sp>
    </p:spTree>
    <p:extLst>
      <p:ext uri="{BB962C8B-B14F-4D97-AF65-F5344CB8AC3E}">
        <p14:creationId xmlns:p14="http://schemas.microsoft.com/office/powerpoint/2010/main" val="4153678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D0AD89-5666-4B33-BA4B-0E821AEC4E41}" type="slidenum">
              <a:rPr lang="en-US" smtClean="0"/>
              <a:t>1</a:t>
            </a:fld>
            <a:endParaRPr lang="en-US" dirty="0"/>
          </a:p>
        </p:txBody>
      </p:sp>
    </p:spTree>
    <p:extLst>
      <p:ext uri="{BB962C8B-B14F-4D97-AF65-F5344CB8AC3E}">
        <p14:creationId xmlns:p14="http://schemas.microsoft.com/office/powerpoint/2010/main" val="3149454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are employed, and you pay for items or services yourself, be sure to keep all receipts! If you send the list of your purchases to SSA along with copies of your pay stubs, and include copies of the receipts for each purchase, the total amount could be subtracted from the amount of your earned income to determine how much of that income Social Security will count! This could increase the amount of your monthly SSI check.</a:t>
            </a:r>
          </a:p>
        </p:txBody>
      </p:sp>
      <p:sp>
        <p:nvSpPr>
          <p:cNvPr id="4" name="Slide Number Placeholder 3"/>
          <p:cNvSpPr>
            <a:spLocks noGrp="1"/>
          </p:cNvSpPr>
          <p:nvPr>
            <p:ph type="sldNum" sz="quarter" idx="5"/>
          </p:nvPr>
        </p:nvSpPr>
        <p:spPr/>
        <p:txBody>
          <a:bodyPr/>
          <a:lstStyle/>
          <a:p>
            <a:fld id="{D9D0AD89-5666-4B33-BA4B-0E821AEC4E41}" type="slidenum">
              <a:rPr lang="en-US" smtClean="0"/>
              <a:t>10</a:t>
            </a:fld>
            <a:endParaRPr lang="en-US" dirty="0"/>
          </a:p>
        </p:txBody>
      </p:sp>
    </p:spTree>
    <p:extLst>
      <p:ext uri="{BB962C8B-B14F-4D97-AF65-F5344CB8AC3E}">
        <p14:creationId xmlns:p14="http://schemas.microsoft.com/office/powerpoint/2010/main" val="2036304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Robin’s friend Brandi, who is deaf-blind, just got the same job as Robin and started at the same time. Her earned income is the same as Robin’s, $600 per month. She spends $50 on her monthly bus pass, $50 for her cell phone bill, $40 for her Lions club dues, and a prorated amount of $10 per month in Toastmasters dues. The total of these Blind Work Expenses is $150.</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9D0AD89-5666-4B33-BA4B-0E821AEC4E41}" type="slidenum">
              <a:rPr lang="en-US" smtClean="0"/>
              <a:t>11</a:t>
            </a:fld>
            <a:endParaRPr lang="en-US" dirty="0"/>
          </a:p>
        </p:txBody>
      </p:sp>
    </p:spTree>
    <p:extLst>
      <p:ext uri="{BB962C8B-B14F-4D97-AF65-F5344CB8AC3E}">
        <p14:creationId xmlns:p14="http://schemas.microsoft.com/office/powerpoint/2010/main" val="3116607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When we do a similar calculation to the one we did for Robin a few minutes ago, we discover that Brandi’s new SSI amount while she is working will be $686.50, instead of Robin’s $536.50, because Brandi is submitting receipts for BWEs when she reports her wages every month. Her total monthly income will be $1,136.50. How does that compare with Robin’s total monthly income? It’s the same amount! Even though Brandi spent money on her BWEs, she has the same amount of money as Robin at the end of the month.</a:t>
            </a: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So, if you started working tomorrow, how many BWEs can you come up with? Probably quite a few!</a:t>
            </a:r>
          </a:p>
        </p:txBody>
      </p:sp>
      <p:sp>
        <p:nvSpPr>
          <p:cNvPr id="4" name="Slide Number Placeholder 3"/>
          <p:cNvSpPr>
            <a:spLocks noGrp="1"/>
          </p:cNvSpPr>
          <p:nvPr>
            <p:ph type="sldNum" sz="quarter" idx="5"/>
          </p:nvPr>
        </p:nvSpPr>
        <p:spPr/>
        <p:txBody>
          <a:bodyPr/>
          <a:lstStyle/>
          <a:p>
            <a:fld id="{D9D0AD89-5666-4B33-BA4B-0E821AEC4E41}" type="slidenum">
              <a:rPr lang="en-US" smtClean="0"/>
              <a:t>12</a:t>
            </a:fld>
            <a:endParaRPr lang="en-US" dirty="0"/>
          </a:p>
        </p:txBody>
      </p:sp>
    </p:spTree>
    <p:extLst>
      <p:ext uri="{BB962C8B-B14F-4D97-AF65-F5344CB8AC3E}">
        <p14:creationId xmlns:p14="http://schemas.microsoft.com/office/powerpoint/2010/main" val="3081669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So, we’ve talked about SSI and how, even if the amount gets a bit smaller each month when you get a job, you end up with more money to spend. Let’s discuss what happens if someone getting SSDI becomes employed. </a:t>
            </a: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Please pay close attention. You may not receive SSI. You might receive another type of disability benefit, like the ones I’m going to talk about next, or you may receive both types.</a:t>
            </a:r>
          </a:p>
        </p:txBody>
      </p:sp>
      <p:sp>
        <p:nvSpPr>
          <p:cNvPr id="4" name="Slide Number Placeholder 3"/>
          <p:cNvSpPr>
            <a:spLocks noGrp="1"/>
          </p:cNvSpPr>
          <p:nvPr>
            <p:ph type="sldNum" sz="quarter" idx="5"/>
          </p:nvPr>
        </p:nvSpPr>
        <p:spPr/>
        <p:txBody>
          <a:bodyPr/>
          <a:lstStyle/>
          <a:p>
            <a:fld id="{D9D0AD89-5666-4B33-BA4B-0E821AEC4E41}" type="slidenum">
              <a:rPr lang="en-US" smtClean="0"/>
              <a:t>13</a:t>
            </a:fld>
            <a:endParaRPr lang="en-US" dirty="0"/>
          </a:p>
        </p:txBody>
      </p:sp>
    </p:spTree>
    <p:extLst>
      <p:ext uri="{BB962C8B-B14F-4D97-AF65-F5344CB8AC3E}">
        <p14:creationId xmlns:p14="http://schemas.microsoft.com/office/powerpoint/2010/main" val="3666976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ea typeface="Calibri" panose="020F0502020204030204" pitchFamily="34" charset="0"/>
                <a:cs typeface="Times New Roman" panose="02020603050405020304" pitchFamily="18" charset="0"/>
              </a:rPr>
              <a:t>There are other benefits that Social Security gives people in certain situations. For example, a person who gets Social Security Disability Insurance, SSDI for short, has worked quite a bit in the past, called their “work history,” and had to stop working, or work less hours, because of a disability. Social Security helps those people by giving them monthly SSDI cash benefits until they are ready to return to work, either in that same type of job or in a different job or career.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9D0AD89-5666-4B33-BA4B-0E821AEC4E41}" type="slidenum">
              <a:rPr lang="en-US" smtClean="0"/>
              <a:t>14</a:t>
            </a:fld>
            <a:endParaRPr lang="en-US" dirty="0"/>
          </a:p>
        </p:txBody>
      </p:sp>
    </p:spTree>
    <p:extLst>
      <p:ext uri="{BB962C8B-B14F-4D97-AF65-F5344CB8AC3E}">
        <p14:creationId xmlns:p14="http://schemas.microsoft.com/office/powerpoint/2010/main" val="2655809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ea typeface="Calibri" panose="020F0502020204030204" pitchFamily="34" charset="0"/>
                <a:cs typeface="Times New Roman" panose="02020603050405020304" pitchFamily="18" charset="0"/>
              </a:rPr>
              <a:t>Besides SSI and SSDI, another type of benefit that some people with disabilities receive from Social Security is called Childhood Disability Benefits, or CDB for Short. Sometimes Social Security also calls it Disabled Adult Child, or DAC. You can receive this benefit if you are 18 or older, disabled prior to age 22, and one of your parents is disabled, retired, or deceased. When you get CDB, you have almost the same work incentives as people receiving SSDI. For example, you will have a nine-month Trial Work Period. While you’re working and earning money, your CDB checks will continue and will remain the same amount!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9D0AD89-5666-4B33-BA4B-0E821AEC4E41}" type="slidenum">
              <a:rPr lang="en-US" smtClean="0"/>
              <a:t>15</a:t>
            </a:fld>
            <a:endParaRPr lang="en-US" dirty="0"/>
          </a:p>
        </p:txBody>
      </p:sp>
    </p:spTree>
    <p:extLst>
      <p:ext uri="{BB962C8B-B14F-4D97-AF65-F5344CB8AC3E}">
        <p14:creationId xmlns:p14="http://schemas.microsoft.com/office/powerpoint/2010/main" val="1536873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ea typeface="Calibri" panose="020F0502020204030204" pitchFamily="34" charset="0"/>
                <a:cs typeface="Times New Roman" panose="02020603050405020304" pitchFamily="18" charset="0"/>
              </a:rPr>
              <a:t>Let me tell you another secret that I’d like you to share. When people who receive SSDI or CDB start a new job, most of them will continue to get their monthly benefit checks for at least nine months, and the amount won’t change! It doesn’t even matter how much they earn! They go through a Trial Work Period to make sure they can do all of their job tasks and gain confidence. </a:t>
            </a:r>
            <a:r>
              <a:rPr lang="en-US" sz="1400" dirty="0">
                <a:latin typeface="Arial" panose="020B0604020202020204" pitchFamily="34" charset="0"/>
                <a:ea typeface="Calibri" panose="020F0502020204030204" pitchFamily="34" charset="0"/>
                <a:cs typeface="Times New Roman" panose="02020603050405020304" pitchFamily="18" charset="0"/>
              </a:rPr>
              <a:t>The nine month Trial Work Period is followed by the 36 month Extended Period of Eligibility and three month Grace Period. The Substantial Gainful Activity, SGA, amount is $2190, and if they earn less than that, they can continue receiving their cash benefits even longer. </a:t>
            </a:r>
            <a:r>
              <a:rPr lang="en-US" sz="1400" dirty="0">
                <a:effectLst/>
                <a:latin typeface="Arial" panose="020B0604020202020204" pitchFamily="34" charset="0"/>
                <a:ea typeface="Calibri" panose="020F0502020204030204" pitchFamily="34" charset="0"/>
                <a:cs typeface="Times New Roman" panose="02020603050405020304" pitchFamily="18" charset="0"/>
              </a:rPr>
              <a:t>Also, their Medicare coverage will continue for at least six or seven years once they start working!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9D0AD89-5666-4B33-BA4B-0E821AEC4E41}" type="slidenum">
              <a:rPr lang="en-US" smtClean="0"/>
              <a:t>16</a:t>
            </a:fld>
            <a:endParaRPr lang="en-US" dirty="0"/>
          </a:p>
        </p:txBody>
      </p:sp>
    </p:spTree>
    <p:extLst>
      <p:ext uri="{BB962C8B-B14F-4D97-AF65-F5344CB8AC3E}">
        <p14:creationId xmlns:p14="http://schemas.microsoft.com/office/powerpoint/2010/main" val="2072732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ea typeface="Calibri" panose="020F0502020204030204" pitchFamily="34" charset="0"/>
                <a:cs typeface="Times New Roman" panose="02020603050405020304" pitchFamily="18" charset="0"/>
              </a:rPr>
              <a:t>As I mentioned, if you get SSDI or CDB, your Medicare will most likely continue for a long time even after you start working again. Now, which benefit did we discuss first? Before we talked about SSDI and CDB? That’s right; SSI. When you get SSI, in most states, you automatically get Medicaid. Let me tell you some more good news. If you get a job and earn quite a bit of money, your monthly SSI checks may go away, but that’s okay, because you will still have more money than when you only had SSI. And guess what? As long as you meet certain rules, you may keep your Medicaid for a long time, even when you don’t get SSI cash payments anymore!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9D0AD89-5666-4B33-BA4B-0E821AEC4E41}" type="slidenum">
              <a:rPr lang="en-US" smtClean="0"/>
              <a:t>17</a:t>
            </a:fld>
            <a:endParaRPr lang="en-US" dirty="0"/>
          </a:p>
        </p:txBody>
      </p:sp>
    </p:spTree>
    <p:extLst>
      <p:ext uri="{BB962C8B-B14F-4D97-AF65-F5344CB8AC3E}">
        <p14:creationId xmlns:p14="http://schemas.microsoft.com/office/powerpoint/2010/main" val="1374828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ea typeface="Calibri" panose="020F0502020204030204" pitchFamily="34" charset="0"/>
                <a:cs typeface="Times New Roman" panose="02020603050405020304" pitchFamily="18" charset="0"/>
              </a:rPr>
              <a:t>I hope you have learned a lot during this presentation! Now, if someone tells you that you can’t get a job, because if you do, you will lose your cash and health benefits, you can educate them by letting them know this isn’t true. It’s okay to get a job! You can get used to working and increase your confidence before you work yourself off of those government benefits and become self-sufficient and financially independent.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9D0AD89-5666-4B33-BA4B-0E821AEC4E41}" type="slidenum">
              <a:rPr lang="en-US" smtClean="0"/>
              <a:t>18</a:t>
            </a:fld>
            <a:endParaRPr lang="en-US" dirty="0"/>
          </a:p>
        </p:txBody>
      </p:sp>
    </p:spTree>
    <p:extLst>
      <p:ext uri="{BB962C8B-B14F-4D97-AF65-F5344CB8AC3E}">
        <p14:creationId xmlns:p14="http://schemas.microsoft.com/office/powerpoint/2010/main" val="142104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ea typeface="Calibri" panose="020F0502020204030204" pitchFamily="34" charset="0"/>
                <a:cs typeface="Times New Roman" panose="02020603050405020304" pitchFamily="18" charset="0"/>
              </a:rPr>
              <a:t>Finally, I need to tell you about one more amazing work incentive that Social Security offers. No matter which of the three benefits you receive—SSI, SSDI, or CDB—within five years after your benefits have gone away because you are happily employed, if you must stop working, or you need to work less hours, you can ask Social Security to start your monthly cash benefits up again. You do not need to reapply! This is called Expedited Reinstatement or EXR for short.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9D0AD89-5666-4B33-BA4B-0E821AEC4E41}" type="slidenum">
              <a:rPr lang="en-US" smtClean="0"/>
              <a:t>19</a:t>
            </a:fld>
            <a:endParaRPr lang="en-US" dirty="0"/>
          </a:p>
        </p:txBody>
      </p:sp>
    </p:spTree>
    <p:extLst>
      <p:ext uri="{BB962C8B-B14F-4D97-AF65-F5344CB8AC3E}">
        <p14:creationId xmlns:p14="http://schemas.microsoft.com/office/powerpoint/2010/main" val="3933492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00550"/>
            <a:ext cx="6858000" cy="4743450"/>
          </a:xfrm>
        </p:spPr>
        <p: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Hello everyone! My name is Karen Shrawder. I am a credentialed Work Incentives Practitioner. This basically means that I have been trained on the work incentives that enable people, receiving SSI, SSDI, or other benefits, to become employed and not lose their benefits until they are ready.</a:t>
            </a:r>
          </a:p>
          <a:p>
            <a:pPr marL="0" marR="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Thank you for inviting me to talk with you today about some of the work incentives that people who receive SSI, and other benefits, can use when they decide to get a job. First of all, why should people get jobs? Is earning money the most important reason to become employed? Is getting more money every month worth risking the loss of, or change in the amount of, your SSI or other benefits you receive? Let’s discuss the answers to these questions. At the end I will tell you a little bit about the California Department of Rehabilitation, DOR for short, which is the state vocational rehabilitation agency where I work, and if there’s time, I’ll tell you a short success story from one of the Work Incentives Planners who works there too.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9D0AD89-5666-4B33-BA4B-0E821AEC4E41}" type="slidenum">
              <a:rPr lang="en-US" smtClean="0"/>
              <a:t>2</a:t>
            </a:fld>
            <a:endParaRPr lang="en-US" dirty="0"/>
          </a:p>
        </p:txBody>
      </p:sp>
    </p:spTree>
    <p:extLst>
      <p:ext uri="{BB962C8B-B14F-4D97-AF65-F5344CB8AC3E}">
        <p14:creationId xmlns:p14="http://schemas.microsoft.com/office/powerpoint/2010/main" val="3460734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ea typeface="Calibri" panose="020F0502020204030204" pitchFamily="34" charset="0"/>
                <a:cs typeface="Times New Roman" panose="02020603050405020304" pitchFamily="18" charset="0"/>
              </a:rPr>
              <a:t>A few minutes ago I mentioned that there is a way to save money, and Social Security will ignore it. Remember? Let me explain. Many states offer ABLE accounts that individuals with disabilities can own, as long as their disability or medical condition existed prior to age 26. With an ABLE account, you can save up to $15,000 per year with no impact on your SSI or other benefits. Social Security will totally ignore that money. If you are working, you can save even more! Some ABLE programs also have the option of a pre-paid debit card. You must spend the money on Qualified Disability Expenses or QDEs, which include anything that helps you achieve a better life experience, including food, rent, clothing, assistive technology, transportation, and much more. I’ll tell you where you can find more information about this when we get to our resources slide, so hang in there.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9D0AD89-5666-4B33-BA4B-0E821AEC4E41}" type="slidenum">
              <a:rPr lang="en-US" smtClean="0"/>
              <a:t>20</a:t>
            </a:fld>
            <a:endParaRPr lang="en-US" dirty="0"/>
          </a:p>
        </p:txBody>
      </p:sp>
    </p:spTree>
    <p:extLst>
      <p:ext uri="{BB962C8B-B14F-4D97-AF65-F5344CB8AC3E}">
        <p14:creationId xmlns:p14="http://schemas.microsoft.com/office/powerpoint/2010/main" val="3186387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ea typeface="Calibri" panose="020F0502020204030204" pitchFamily="34" charset="0"/>
                <a:cs typeface="Times New Roman" panose="02020603050405020304" pitchFamily="18" charset="0"/>
              </a:rPr>
              <a:t>As I stated before, I’d like to tell you just a little bit about the agency where I work. Within the California Department of Rehabilitation, there are around 32 Work Incentives Planners statewide. Before working one-on-one with a WIP, the beneficiary must first request their Benefits Planning Query, or BPQY, from the Social Security Administration and then give it to their WIP. They must be finished with their training and be ready to do whatever it takes to get and keep a job.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9D0AD89-5666-4B33-BA4B-0E821AEC4E41}" type="slidenum">
              <a:rPr lang="en-US" smtClean="0"/>
              <a:t>21</a:t>
            </a:fld>
            <a:endParaRPr lang="en-US" dirty="0"/>
          </a:p>
        </p:txBody>
      </p:sp>
    </p:spTree>
    <p:extLst>
      <p:ext uri="{BB962C8B-B14F-4D97-AF65-F5344CB8AC3E}">
        <p14:creationId xmlns:p14="http://schemas.microsoft.com/office/powerpoint/2010/main" val="3751582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Not all of you are currently receiving services from your state’s vocational rehabilitation agency. Let me tell you about two other options for receiving benefits planning services.</a:t>
            </a:r>
          </a:p>
          <a:p>
            <a:pPr marL="0" marR="0">
              <a:lnSpc>
                <a:spcPct val="107000"/>
              </a:lnSpc>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Work Incentives Planning and Assistance, or WIPA, projects have contracts with SSA, and they offer benefits planning to SSI and/or SSDI beneficiaries who are seeking employment. They also offer benefits planning for students whether they are seeking employment or not. Most services are offered remotely.</a:t>
            </a:r>
          </a:p>
          <a:p>
            <a:pPr marL="0" marR="0">
              <a:lnSpc>
                <a:spcPct val="107000"/>
              </a:lnSpc>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 other option for benefits planning is Employment Networks, or ENs for short. If you do not have a current VR case open, you can request benefits planning from an EN, and you can assign your Ticket to Work to them, so you can be excused from medical reviews from SSA. The list of ENs and their contact information is on the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ChooseWork.SSA.Gov</a:t>
            </a:r>
            <a:r>
              <a:rPr lang="en-US" sz="1800" dirty="0">
                <a:effectLst/>
                <a:latin typeface="Arial" panose="020B0604020202020204" pitchFamily="34" charset="0"/>
                <a:ea typeface="Calibri" panose="020F0502020204030204" pitchFamily="34" charset="0"/>
                <a:cs typeface="Times New Roman" panose="02020603050405020304" pitchFamily="18" charset="0"/>
              </a:rPr>
              <a:t> website.</a:t>
            </a:r>
          </a:p>
        </p:txBody>
      </p:sp>
      <p:sp>
        <p:nvSpPr>
          <p:cNvPr id="4" name="Slide Number Placeholder 3"/>
          <p:cNvSpPr>
            <a:spLocks noGrp="1"/>
          </p:cNvSpPr>
          <p:nvPr>
            <p:ph type="sldNum" sz="quarter" idx="5"/>
          </p:nvPr>
        </p:nvSpPr>
        <p:spPr/>
        <p:txBody>
          <a:bodyPr/>
          <a:lstStyle/>
          <a:p>
            <a:fld id="{D9D0AD89-5666-4B33-BA4B-0E821AEC4E41}" type="slidenum">
              <a:rPr lang="en-US" smtClean="0"/>
              <a:t>22</a:t>
            </a:fld>
            <a:endParaRPr lang="en-US" dirty="0"/>
          </a:p>
        </p:txBody>
      </p:sp>
    </p:spTree>
    <p:extLst>
      <p:ext uri="{BB962C8B-B14F-4D97-AF65-F5344CB8AC3E}">
        <p14:creationId xmlns:p14="http://schemas.microsoft.com/office/powerpoint/2010/main" val="2054118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ea typeface="Calibri" panose="020F0502020204030204" pitchFamily="34" charset="0"/>
                <a:cs typeface="Times New Roman" panose="02020603050405020304" pitchFamily="18" charset="0"/>
              </a:rPr>
              <a:t>Here are some links to websites that may be helpful. It’s time to take action and discover the benefits of working!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9D0AD89-5666-4B33-BA4B-0E821AEC4E41}" type="slidenum">
              <a:rPr lang="en-US" smtClean="0"/>
              <a:t>23</a:t>
            </a:fld>
            <a:endParaRPr lang="en-US" dirty="0"/>
          </a:p>
        </p:txBody>
      </p:sp>
    </p:spTree>
    <p:extLst>
      <p:ext uri="{BB962C8B-B14F-4D97-AF65-F5344CB8AC3E}">
        <p14:creationId xmlns:p14="http://schemas.microsoft.com/office/powerpoint/2010/main" val="1059351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0" y="440055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ea typeface="Calibri" panose="020F0502020204030204" pitchFamily="34" charset="0"/>
                <a:cs typeface="Times New Roman" panose="02020603050405020304" pitchFamily="18" charset="0"/>
              </a:rPr>
              <a:t>Thank you for participating! I hope you find the type of job you’re looking for. Are there any general questions I can answer? I can’t answer specific, personal questions about your benefits though, so you’ll have to write those questions down and save them until you get your Benefits Planning Query from Social Security and meet with a benefits planner in the near future.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9D0AD89-5666-4B33-BA4B-0E821AEC4E41}" type="slidenum">
              <a:rPr lang="en-US" smtClean="0"/>
              <a:t>24</a:t>
            </a:fld>
            <a:endParaRPr lang="en-US" dirty="0"/>
          </a:p>
        </p:txBody>
      </p:sp>
    </p:spTree>
    <p:extLst>
      <p:ext uri="{BB962C8B-B14F-4D97-AF65-F5344CB8AC3E}">
        <p14:creationId xmlns:p14="http://schemas.microsoft.com/office/powerpoint/2010/main" val="3146989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0312" y="4400549"/>
            <a:ext cx="6601218" cy="4492929"/>
          </a:xfrm>
        </p:spPr>
        <p: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Which benefit do you currently receive? Are you sure?</a:t>
            </a: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Actually, many of us used to receive monthly paper checks from the Social Security Administration, SSA for short, but now most of your monthly checks are deposited directly into your bank accounts. You go to bed with a certain amount of money in your account, and you wake up the next day, check how much money is in your account, and there is more than yesterday! You relax because you know this will happen every month, and you can count on it. Some of you spend the money on rent, food, and other necessary things, and then sometimes there is a tiny bit left that you can use to buy something fun! Some of you don’t ever see that money because your parents have it in their account, and they use it to help with the cost of rent, food, and other things for your family.</a:t>
            </a: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Don’t you ever wish you could get a job that you enjoy, so you could earn some money to spend on things you want or even to help other people get what they want or need? Let’s talk about what would happen to your monthly cash payments if you become employed.</a:t>
            </a:r>
          </a:p>
        </p:txBody>
      </p:sp>
      <p:sp>
        <p:nvSpPr>
          <p:cNvPr id="4" name="Slide Number Placeholder 3"/>
          <p:cNvSpPr>
            <a:spLocks noGrp="1"/>
          </p:cNvSpPr>
          <p:nvPr>
            <p:ph type="sldNum" sz="quarter" idx="5"/>
          </p:nvPr>
        </p:nvSpPr>
        <p:spPr/>
        <p:txBody>
          <a:bodyPr/>
          <a:lstStyle/>
          <a:p>
            <a:fld id="{D9D0AD89-5666-4B33-BA4B-0E821AEC4E41}" type="slidenum">
              <a:rPr lang="en-US" smtClean="0"/>
              <a:t>3</a:t>
            </a:fld>
            <a:endParaRPr lang="en-US" dirty="0"/>
          </a:p>
        </p:txBody>
      </p:sp>
    </p:spTree>
    <p:extLst>
      <p:ext uri="{BB962C8B-B14F-4D97-AF65-F5344CB8AC3E}">
        <p14:creationId xmlns:p14="http://schemas.microsoft.com/office/powerpoint/2010/main" val="1932868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2733" y="4400550"/>
            <a:ext cx="6743679" cy="4643242"/>
          </a:xfrm>
        </p:spPr>
        <p: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Let’s talk about SSI first since that’s the one that many of you probably receive. SSI stands for Supplemental Security Income. It is for people who don’t have a lot of money and who are disabled, blind, or over age 65. As many of you know, when you’re on SSI you can’t save money. If you do save too much money in your account, you may not get your monthly SSI payments. That’s scary; right? You and your family depend on that SSI monthly payment!</a:t>
            </a: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Let me tell you a couple of secrets, but these are the kinds of secrets you can share with anyone you want. First, there really is a way to save money, and Social Security will ignore it. You can open an ABLE account, and the money won’t count as a resource. I’ll tell you more about this later, so don’t wander away. The second secret is that, if you are on SSI, and you find a job, you will always have more money than when you only had SSI! Pretty amazing! Want a quick example? Those of you who like math can help those of us who don’t! Ready?</a:t>
            </a:r>
            <a:endParaRPr lang="en-US" dirty="0"/>
          </a:p>
        </p:txBody>
      </p:sp>
      <p:sp>
        <p:nvSpPr>
          <p:cNvPr id="4" name="Slide Number Placeholder 3"/>
          <p:cNvSpPr>
            <a:spLocks noGrp="1"/>
          </p:cNvSpPr>
          <p:nvPr>
            <p:ph type="sldNum" sz="quarter" idx="5"/>
          </p:nvPr>
        </p:nvSpPr>
        <p:spPr/>
        <p:txBody>
          <a:bodyPr/>
          <a:lstStyle/>
          <a:p>
            <a:fld id="{D9D0AD89-5666-4B33-BA4B-0E821AEC4E41}" type="slidenum">
              <a:rPr lang="en-US" smtClean="0"/>
              <a:t>4</a:t>
            </a:fld>
            <a:endParaRPr lang="en-US" dirty="0"/>
          </a:p>
        </p:txBody>
      </p:sp>
    </p:spTree>
    <p:extLst>
      <p:ext uri="{BB962C8B-B14F-4D97-AF65-F5344CB8AC3E}">
        <p14:creationId xmlns:p14="http://schemas.microsoft.com/office/powerpoint/2010/main" val="3572101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ea typeface="Calibri" panose="020F0502020204030204" pitchFamily="34" charset="0"/>
                <a:cs typeface="Times New Roman" panose="02020603050405020304" pitchFamily="18" charset="0"/>
              </a:rPr>
              <a:t>How many of you like animals? Robin loves animals! She gets SSI every month and is 31 years old. She just got a job recently at a place where they groom dogs and cats; she gives them baths and brushes them. She works 10 hours per week, earning $15 per hour, which is the minimum wage in some counties within California. Robin was afraid that, if she got hired for this job, she would lose all of her Medicaid health insurance. I showed Robin how Social Security calculates how much SSI a person can get while they are employed. They only count a small part of her earned income.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9D0AD89-5666-4B33-BA4B-0E821AEC4E41}" type="slidenum">
              <a:rPr lang="en-US" smtClean="0"/>
              <a:t>5</a:t>
            </a:fld>
            <a:endParaRPr lang="en-US" dirty="0"/>
          </a:p>
        </p:txBody>
      </p:sp>
    </p:spTree>
    <p:extLst>
      <p:ext uri="{BB962C8B-B14F-4D97-AF65-F5344CB8AC3E}">
        <p14:creationId xmlns:p14="http://schemas.microsoft.com/office/powerpoint/2010/main" val="2476495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7682" y="4400550"/>
            <a:ext cx="6770318" cy="4743450"/>
          </a:xfrm>
        </p:spPr>
        <p: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Let’s calculate how much of Robin’s income from her new job Social Security will count. They don’t count the whole amount.</a:t>
            </a: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First they subtract some exclusions totaling $85. Then they divide the remainder in half, so they only count $257.50 of Robin’s earnings. That’s a lot less than $600! Right? Then they subtract that amount from her monthly SSI payment, which was $794, so while Robin is working, her SSI payment amount will be $536.50. I can hear what you’re thinking. That means she will get less SSI while she’s working. Yes. That’s true, but check this out.</a:t>
            </a:r>
          </a:p>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The final step is to take the $536.50, her new SSI amount, and add it to the $600 she is earning from her job that she is enjoying so much. How does income of $1,136.50 sound on a monthly basis? Not too bad. Right?</a:t>
            </a:r>
          </a:p>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9D0AD89-5666-4B33-BA4B-0E821AEC4E41}" type="slidenum">
              <a:rPr lang="en-US" smtClean="0"/>
              <a:t>6</a:t>
            </a:fld>
            <a:endParaRPr lang="en-US" dirty="0"/>
          </a:p>
        </p:txBody>
      </p:sp>
    </p:spTree>
    <p:extLst>
      <p:ext uri="{BB962C8B-B14F-4D97-AF65-F5344CB8AC3E}">
        <p14:creationId xmlns:p14="http://schemas.microsoft.com/office/powerpoint/2010/main" val="2781050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Let’s quickly discuss two more SSI work incentives. </a:t>
            </a: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First we’ll discuss the Student Earned Income Exclusion, and then we’ll discuss the “special” one, that is only for SSI recipients who are blind, according to Social Security’s definition of blindness.</a:t>
            </a:r>
          </a:p>
        </p:txBody>
      </p:sp>
      <p:sp>
        <p:nvSpPr>
          <p:cNvPr id="4" name="Slide Number Placeholder 3"/>
          <p:cNvSpPr>
            <a:spLocks noGrp="1"/>
          </p:cNvSpPr>
          <p:nvPr>
            <p:ph type="sldNum" sz="quarter" idx="5"/>
          </p:nvPr>
        </p:nvSpPr>
        <p:spPr/>
        <p:txBody>
          <a:bodyPr/>
          <a:lstStyle/>
          <a:p>
            <a:fld id="{D9D0AD89-5666-4B33-BA4B-0E821AEC4E41}" type="slidenum">
              <a:rPr lang="en-US" smtClean="0"/>
              <a:t>7</a:t>
            </a:fld>
            <a:endParaRPr lang="en-US" dirty="0"/>
          </a:p>
        </p:txBody>
      </p:sp>
    </p:spTree>
    <p:extLst>
      <p:ext uri="{BB962C8B-B14F-4D97-AF65-F5344CB8AC3E}">
        <p14:creationId xmlns:p14="http://schemas.microsoft.com/office/powerpoint/2010/main" val="2408275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Have you heard of the Student Earned Income Exclusion, SEIE for short? Most people haven’t. So, if I tell you about this fabulous work incentive, will you promise to tell at least two other people about it?</a:t>
            </a: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p>
            <a:r>
              <a:rPr lang="en-US" sz="1400" dirty="0">
                <a:effectLst/>
                <a:latin typeface="Arial" panose="020B0604020202020204" pitchFamily="34" charset="0"/>
                <a:ea typeface="Calibri" panose="020F0502020204030204" pitchFamily="34" charset="0"/>
                <a:cs typeface="Arial" panose="020B0604020202020204" pitchFamily="34" charset="0"/>
              </a:rPr>
              <a:t>If you are a high school or college student, under age 22, you can earn up to $1,930 per month with no impact on your monthly SSI payments. It’s true. Your monthly SSI amount will not change! The limit is $7,770 per calendar year in 2021</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9D0AD89-5666-4B33-BA4B-0E821AEC4E41}" type="slidenum">
              <a:rPr lang="en-US" smtClean="0"/>
              <a:t>8</a:t>
            </a:fld>
            <a:endParaRPr lang="en-US" dirty="0"/>
          </a:p>
        </p:txBody>
      </p:sp>
    </p:spTree>
    <p:extLst>
      <p:ext uri="{BB962C8B-B14F-4D97-AF65-F5344CB8AC3E}">
        <p14:creationId xmlns:p14="http://schemas.microsoft.com/office/powerpoint/2010/main" val="1737121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ea typeface="Calibri" panose="020F0502020204030204" pitchFamily="34" charset="0"/>
                <a:cs typeface="Times New Roman" panose="02020603050405020304" pitchFamily="18" charset="0"/>
              </a:rPr>
              <a:t>So this is one of my favorite work incentives, and it’s a great acronym. Have you heard of a BWE? It stands for Blind Work Expense.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9D0AD89-5666-4B33-BA4B-0E821AEC4E41}" type="slidenum">
              <a:rPr lang="en-US" smtClean="0"/>
              <a:t>9</a:t>
            </a:fld>
            <a:endParaRPr lang="en-US" dirty="0"/>
          </a:p>
        </p:txBody>
      </p:sp>
    </p:spTree>
    <p:extLst>
      <p:ext uri="{BB962C8B-B14F-4D97-AF65-F5344CB8AC3E}">
        <p14:creationId xmlns:p14="http://schemas.microsoft.com/office/powerpoint/2010/main" val="903573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28A40D-7A60-4AD9-8914-B43C536005E2}" type="datetime1">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54C83-B58C-42B0-BFE8-C118028572FB}" type="slidenum">
              <a:rPr lang="en-US" smtClean="0"/>
              <a:t>‹#›</a:t>
            </a:fld>
            <a:endParaRPr lang="en-US" dirty="0"/>
          </a:p>
        </p:txBody>
      </p:sp>
    </p:spTree>
    <p:extLst>
      <p:ext uri="{BB962C8B-B14F-4D97-AF65-F5344CB8AC3E}">
        <p14:creationId xmlns:p14="http://schemas.microsoft.com/office/powerpoint/2010/main" val="3804188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CEC16E-8811-4346-8A16-2A8CC347C116}" type="datetime1">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54C83-B58C-42B0-BFE8-C118028572FB}" type="slidenum">
              <a:rPr lang="en-US" smtClean="0"/>
              <a:t>‹#›</a:t>
            </a:fld>
            <a:endParaRPr lang="en-US" dirty="0"/>
          </a:p>
        </p:txBody>
      </p:sp>
    </p:spTree>
    <p:extLst>
      <p:ext uri="{BB962C8B-B14F-4D97-AF65-F5344CB8AC3E}">
        <p14:creationId xmlns:p14="http://schemas.microsoft.com/office/powerpoint/2010/main" val="1118863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AF5EDD-E9CD-4CB1-8693-7DB648A1AF4F}" type="datetime1">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54C83-B58C-42B0-BFE8-C118028572FB}"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75351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6CC779-3231-4584-94AF-CE5B1435DAF9}" type="datetime1">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54C83-B58C-42B0-BFE8-C118028572FB}" type="slidenum">
              <a:rPr lang="en-US" smtClean="0"/>
              <a:t>‹#›</a:t>
            </a:fld>
            <a:endParaRPr lang="en-US" dirty="0"/>
          </a:p>
        </p:txBody>
      </p:sp>
    </p:spTree>
    <p:extLst>
      <p:ext uri="{BB962C8B-B14F-4D97-AF65-F5344CB8AC3E}">
        <p14:creationId xmlns:p14="http://schemas.microsoft.com/office/powerpoint/2010/main" val="728710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1662E1-AFFB-4FA0-A267-80F6A3934E03}" type="datetime1">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54C83-B58C-42B0-BFE8-C118028572FB}"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55478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E61F4B-5FAA-49C6-B3A4-5CAAFED6996F}" type="datetime1">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54C83-B58C-42B0-BFE8-C118028572FB}" type="slidenum">
              <a:rPr lang="en-US" smtClean="0"/>
              <a:t>‹#›</a:t>
            </a:fld>
            <a:endParaRPr lang="en-US" dirty="0"/>
          </a:p>
        </p:txBody>
      </p:sp>
    </p:spTree>
    <p:extLst>
      <p:ext uri="{BB962C8B-B14F-4D97-AF65-F5344CB8AC3E}">
        <p14:creationId xmlns:p14="http://schemas.microsoft.com/office/powerpoint/2010/main" val="904415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9858AE-8D25-42F2-9A74-EC07CDE4E7F9}" type="datetime1">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54C83-B58C-42B0-BFE8-C118028572FB}" type="slidenum">
              <a:rPr lang="en-US" smtClean="0"/>
              <a:t>‹#›</a:t>
            </a:fld>
            <a:endParaRPr lang="en-US" dirty="0"/>
          </a:p>
        </p:txBody>
      </p:sp>
    </p:spTree>
    <p:extLst>
      <p:ext uri="{BB962C8B-B14F-4D97-AF65-F5344CB8AC3E}">
        <p14:creationId xmlns:p14="http://schemas.microsoft.com/office/powerpoint/2010/main" val="4152953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5FD4BF-180B-48F0-87EE-834AB62C3DFC}" type="datetime1">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54C83-B58C-42B0-BFE8-C118028572FB}" type="slidenum">
              <a:rPr lang="en-US" smtClean="0"/>
              <a:t>‹#›</a:t>
            </a:fld>
            <a:endParaRPr lang="en-US" dirty="0"/>
          </a:p>
        </p:txBody>
      </p:sp>
    </p:spTree>
    <p:extLst>
      <p:ext uri="{BB962C8B-B14F-4D97-AF65-F5344CB8AC3E}">
        <p14:creationId xmlns:p14="http://schemas.microsoft.com/office/powerpoint/2010/main" val="1162651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9ABD4F-FF2E-4AA6-8540-7EEE0921F9BC}" type="datetime1">
              <a:rPr lang="en-US" smtClean="0"/>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054C83-B58C-42B0-BFE8-C118028572FB}" type="slidenum">
              <a:rPr lang="en-US" smtClean="0"/>
              <a:t>‹#›</a:t>
            </a:fld>
            <a:endParaRPr lang="en-US" dirty="0"/>
          </a:p>
        </p:txBody>
      </p:sp>
    </p:spTree>
    <p:extLst>
      <p:ext uri="{BB962C8B-B14F-4D97-AF65-F5344CB8AC3E}">
        <p14:creationId xmlns:p14="http://schemas.microsoft.com/office/powerpoint/2010/main" val="3336965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BAE6D0-E81E-4838-AE1C-765891E973CA}" type="datetime1">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54C83-B58C-42B0-BFE8-C118028572FB}" type="slidenum">
              <a:rPr lang="en-US" smtClean="0"/>
              <a:t>‹#›</a:t>
            </a:fld>
            <a:endParaRPr lang="en-US" dirty="0"/>
          </a:p>
        </p:txBody>
      </p:sp>
    </p:spTree>
    <p:extLst>
      <p:ext uri="{BB962C8B-B14F-4D97-AF65-F5344CB8AC3E}">
        <p14:creationId xmlns:p14="http://schemas.microsoft.com/office/powerpoint/2010/main" val="221774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4B5A04-F10E-4F66-8589-6AA4EF2DA2FB}" type="datetime1">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54C83-B58C-42B0-BFE8-C118028572FB}" type="slidenum">
              <a:rPr lang="en-US" smtClean="0"/>
              <a:t>‹#›</a:t>
            </a:fld>
            <a:endParaRPr lang="en-US" dirty="0"/>
          </a:p>
        </p:txBody>
      </p:sp>
    </p:spTree>
    <p:extLst>
      <p:ext uri="{BB962C8B-B14F-4D97-AF65-F5344CB8AC3E}">
        <p14:creationId xmlns:p14="http://schemas.microsoft.com/office/powerpoint/2010/main" val="3332366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3B4A6C-CFB5-4AB2-8E20-8C81790B5042}" type="datetime1">
              <a:rPr lang="en-US" smtClean="0"/>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054C83-B58C-42B0-BFE8-C118028572FB}" type="slidenum">
              <a:rPr lang="en-US" smtClean="0"/>
              <a:t>‹#›</a:t>
            </a:fld>
            <a:endParaRPr lang="en-US" dirty="0"/>
          </a:p>
        </p:txBody>
      </p:sp>
    </p:spTree>
    <p:extLst>
      <p:ext uri="{BB962C8B-B14F-4D97-AF65-F5344CB8AC3E}">
        <p14:creationId xmlns:p14="http://schemas.microsoft.com/office/powerpoint/2010/main" val="3898542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B8E688-0E93-49DD-9704-F1CE005A25E1}" type="datetime1">
              <a:rPr lang="en-US" smtClean="0"/>
              <a:t>11/1/2021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054C83-B58C-42B0-BFE8-C118028572FB}" type="slidenum">
              <a:rPr lang="en-US" smtClean="0"/>
              <a:t>‹#›</a:t>
            </a:fld>
            <a:endParaRPr lang="en-US" dirty="0"/>
          </a:p>
        </p:txBody>
      </p:sp>
    </p:spTree>
    <p:extLst>
      <p:ext uri="{BB962C8B-B14F-4D97-AF65-F5344CB8AC3E}">
        <p14:creationId xmlns:p14="http://schemas.microsoft.com/office/powerpoint/2010/main" val="190061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6192C5-9EEB-4162-A73D-891728D6ECD6}" type="datetime1">
              <a:rPr lang="en-US" smtClean="0"/>
              <a:t>11/1/2021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054C83-B58C-42B0-BFE8-C118028572FB}" type="slidenum">
              <a:rPr lang="en-US" smtClean="0"/>
              <a:t>‹#›</a:t>
            </a:fld>
            <a:endParaRPr lang="en-US" dirty="0"/>
          </a:p>
        </p:txBody>
      </p:sp>
    </p:spTree>
    <p:extLst>
      <p:ext uri="{BB962C8B-B14F-4D97-AF65-F5344CB8AC3E}">
        <p14:creationId xmlns:p14="http://schemas.microsoft.com/office/powerpoint/2010/main" val="1086808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4E09C4-51CE-43D0-AB80-E834B6646719}" type="datetime1">
              <a:rPr lang="en-US" smtClean="0"/>
              <a:t>11/1/2021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054C83-B58C-42B0-BFE8-C118028572FB}" type="slidenum">
              <a:rPr lang="en-US" smtClean="0"/>
              <a:t>‹#›</a:t>
            </a:fld>
            <a:endParaRPr lang="en-US" dirty="0"/>
          </a:p>
        </p:txBody>
      </p:sp>
    </p:spTree>
    <p:extLst>
      <p:ext uri="{BB962C8B-B14F-4D97-AF65-F5344CB8AC3E}">
        <p14:creationId xmlns:p14="http://schemas.microsoft.com/office/powerpoint/2010/main" val="3134351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7CA64D-77B7-4250-8237-F23ACA33332A}" type="datetime1">
              <a:rPr lang="en-US" smtClean="0"/>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054C83-B58C-42B0-BFE8-C118028572FB}" type="slidenum">
              <a:rPr lang="en-US" smtClean="0"/>
              <a:t>‹#›</a:t>
            </a:fld>
            <a:endParaRPr lang="en-US" dirty="0"/>
          </a:p>
        </p:txBody>
      </p:sp>
    </p:spTree>
    <p:extLst>
      <p:ext uri="{BB962C8B-B14F-4D97-AF65-F5344CB8AC3E}">
        <p14:creationId xmlns:p14="http://schemas.microsoft.com/office/powerpoint/2010/main" val="60003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179FEA-FDAD-4645-97FF-7B2578865F03}" type="datetime1">
              <a:rPr lang="en-US" smtClean="0"/>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054C83-B58C-42B0-BFE8-C118028572FB}" type="slidenum">
              <a:rPr lang="en-US" smtClean="0"/>
              <a:t>‹#›</a:t>
            </a:fld>
            <a:endParaRPr lang="en-US" dirty="0"/>
          </a:p>
        </p:txBody>
      </p:sp>
    </p:spTree>
    <p:extLst>
      <p:ext uri="{BB962C8B-B14F-4D97-AF65-F5344CB8AC3E}">
        <p14:creationId xmlns:p14="http://schemas.microsoft.com/office/powerpoint/2010/main" val="139804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DBBA50-31BD-4578-BC18-8A117E81925B}" type="datetime1">
              <a:rPr lang="en-US" smtClean="0"/>
              <a:t>11/1/2021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8054C83-B58C-42B0-BFE8-C118028572FB}" type="slidenum">
              <a:rPr lang="en-US" smtClean="0"/>
              <a:t>‹#›</a:t>
            </a:fld>
            <a:endParaRPr lang="en-US" dirty="0"/>
          </a:p>
        </p:txBody>
      </p:sp>
    </p:spTree>
    <p:extLst>
      <p:ext uri="{BB962C8B-B14F-4D97-AF65-F5344CB8AC3E}">
        <p14:creationId xmlns:p14="http://schemas.microsoft.com/office/powerpoint/2010/main" val="159693412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2013-915E-4A19-B15D-2E9A43789287}"/>
              </a:ext>
            </a:extLst>
          </p:cNvPr>
          <p:cNvSpPr>
            <a:spLocks noGrp="1"/>
          </p:cNvSpPr>
          <p:nvPr>
            <p:ph type="ctrTitle"/>
          </p:nvPr>
        </p:nvSpPr>
        <p:spPr>
          <a:xfrm>
            <a:off x="870333" y="319488"/>
            <a:ext cx="8538072" cy="1244907"/>
          </a:xfrm>
        </p:spPr>
        <p:txBody>
          <a:bodyPr>
            <a:noAutofit/>
          </a:bodyPr>
          <a:lstStyle/>
          <a:p>
            <a:pPr algn="ctr"/>
            <a:br>
              <a:rPr lang="en-US" sz="4000" dirty="0">
                <a:latin typeface="Arial" panose="020B0604020202020204" pitchFamily="34" charset="0"/>
                <a:ea typeface="Calibri" panose="020F0502020204030204" pitchFamily="34" charset="0"/>
                <a:cs typeface="Arial" panose="020B0604020202020204" pitchFamily="34" charset="0"/>
              </a:rPr>
            </a:br>
            <a:br>
              <a:rPr lang="en-US" sz="4000" dirty="0">
                <a:latin typeface="Arial" panose="020B0604020202020204" pitchFamily="34" charset="0"/>
                <a:ea typeface="Calibri" panose="020F0502020204030204" pitchFamily="34" charset="0"/>
                <a:cs typeface="Arial" panose="020B0604020202020204" pitchFamily="34" charset="0"/>
              </a:rPr>
            </a:br>
            <a:br>
              <a:rPr lang="en-US" sz="4000" dirty="0">
                <a:latin typeface="Arial" panose="020B0604020202020204" pitchFamily="34" charset="0"/>
                <a:ea typeface="Calibri" panose="020F0502020204030204" pitchFamily="34" charset="0"/>
                <a:cs typeface="Arial" panose="020B0604020202020204" pitchFamily="34" charset="0"/>
              </a:rPr>
            </a:br>
            <a:br>
              <a:rPr lang="en-US" sz="4000" dirty="0">
                <a:latin typeface="Arial" panose="020B0604020202020204" pitchFamily="34" charset="0"/>
                <a:ea typeface="Calibri" panose="020F0502020204030204" pitchFamily="34" charset="0"/>
                <a:cs typeface="Arial" panose="020B0604020202020204" pitchFamily="34" charset="0"/>
              </a:rPr>
            </a:br>
            <a:r>
              <a:rPr lang="en-US" sz="4000" dirty="0">
                <a:latin typeface="Arial" panose="020B0604020202020204" pitchFamily="34" charset="0"/>
                <a:ea typeface="Calibri" panose="020F0502020204030204" pitchFamily="34" charset="0"/>
                <a:cs typeface="Arial" panose="020B0604020202020204" pitchFamily="34" charset="0"/>
              </a:rPr>
              <a:t>The Benefits of Working</a:t>
            </a:r>
            <a:br>
              <a:rPr lang="en-US" sz="4000" dirty="0">
                <a:latin typeface="Arial" panose="020B0604020202020204" pitchFamily="34" charset="0"/>
                <a:ea typeface="Calibri" panose="020F050202020403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A3E5CDE-F48D-406C-B437-06A6911C19E3}"/>
              </a:ext>
            </a:extLst>
          </p:cNvPr>
          <p:cNvSpPr>
            <a:spLocks noGrp="1"/>
          </p:cNvSpPr>
          <p:nvPr>
            <p:ph type="subTitle" idx="1"/>
          </p:nvPr>
        </p:nvSpPr>
        <p:spPr>
          <a:xfrm>
            <a:off x="870332" y="1299991"/>
            <a:ext cx="8725359" cy="2131904"/>
          </a:xfrm>
        </p:spPr>
        <p:txBody>
          <a:bodyPr>
            <a:normAutofit fontScale="85000" lnSpcReduction="20000"/>
          </a:bodyPr>
          <a:lstStyle/>
          <a:p>
            <a:pPr algn="ctr">
              <a:lnSpc>
                <a:spcPct val="107000"/>
              </a:lnSpc>
              <a:spcBef>
                <a:spcPts val="0"/>
              </a:spcBef>
            </a:pPr>
            <a:endParaRPr lang="en-US" sz="20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Bef>
                <a:spcPts val="0"/>
              </a:spcBef>
            </a:pPr>
            <a:r>
              <a:rPr lang="en-US" sz="2600" dirty="0">
                <a:solidFill>
                  <a:schemeClr val="tx1"/>
                </a:solidFill>
                <a:latin typeface="Arial" panose="020B0604020202020204" pitchFamily="34" charset="0"/>
                <a:ea typeface="Calibri" panose="020F0502020204030204" pitchFamily="34" charset="0"/>
                <a:cs typeface="Arial" panose="020B0604020202020204" pitchFamily="34" charset="0"/>
              </a:rPr>
              <a:t>Presented by:</a:t>
            </a:r>
          </a:p>
          <a:p>
            <a:pPr algn="ctr">
              <a:lnSpc>
                <a:spcPct val="107000"/>
              </a:lnSpc>
              <a:spcBef>
                <a:spcPts val="0"/>
              </a:spcBef>
            </a:pPr>
            <a:r>
              <a:rPr lang="en-US" sz="2600" dirty="0">
                <a:solidFill>
                  <a:schemeClr val="tx1"/>
                </a:solidFill>
                <a:latin typeface="Arial" panose="020B0604020202020204" pitchFamily="34" charset="0"/>
                <a:ea typeface="Calibri" panose="020F0502020204030204" pitchFamily="34" charset="0"/>
                <a:cs typeface="Arial" panose="020B0604020202020204" pitchFamily="34" charset="0"/>
              </a:rPr>
              <a:t> </a:t>
            </a:r>
          </a:p>
          <a:p>
            <a:pPr algn="ctr">
              <a:lnSpc>
                <a:spcPct val="107000"/>
              </a:lnSpc>
              <a:spcBef>
                <a:spcPts val="0"/>
              </a:spcBef>
            </a:pPr>
            <a:r>
              <a:rPr lang="en-US" sz="2600" dirty="0">
                <a:solidFill>
                  <a:schemeClr val="tx1"/>
                </a:solidFill>
                <a:latin typeface="Arial" panose="020B0604020202020204" pitchFamily="34" charset="0"/>
                <a:ea typeface="Calibri" panose="020F0502020204030204" pitchFamily="34" charset="0"/>
                <a:cs typeface="Arial" panose="020B0604020202020204" pitchFamily="34" charset="0"/>
              </a:rPr>
              <a:t>Karen Shrawder, Work Incentives Practitioner</a:t>
            </a:r>
          </a:p>
          <a:p>
            <a:pPr algn="ctr">
              <a:lnSpc>
                <a:spcPct val="107000"/>
              </a:lnSpc>
              <a:spcBef>
                <a:spcPts val="0"/>
              </a:spcBef>
            </a:pPr>
            <a:r>
              <a:rPr lang="en-US" sz="2600" dirty="0">
                <a:solidFill>
                  <a:schemeClr val="tx1"/>
                </a:solidFill>
                <a:latin typeface="Arial" panose="020B0604020202020204" pitchFamily="34" charset="0"/>
                <a:ea typeface="Calibri" panose="020F0502020204030204" pitchFamily="34" charset="0"/>
                <a:cs typeface="Arial" panose="020B0604020202020204" pitchFamily="34" charset="0"/>
              </a:rPr>
              <a:t>California Department of Rehabilitation (DOR)</a:t>
            </a:r>
          </a:p>
          <a:p>
            <a:pPr algn="ctr">
              <a:lnSpc>
                <a:spcPct val="107000"/>
              </a:lnSpc>
              <a:spcBef>
                <a:spcPts val="0"/>
              </a:spcBef>
            </a:pPr>
            <a:r>
              <a:rPr lang="en-US" sz="2600" dirty="0">
                <a:solidFill>
                  <a:schemeClr val="tx1"/>
                </a:solidFill>
                <a:latin typeface="Arial" panose="020B0604020202020204" pitchFamily="34" charset="0"/>
                <a:ea typeface="Calibri" panose="020F0502020204030204" pitchFamily="34" charset="0"/>
                <a:cs typeface="Arial" panose="020B0604020202020204" pitchFamily="34" charset="0"/>
              </a:rPr>
              <a:t> </a:t>
            </a:r>
          </a:p>
          <a:p>
            <a:pPr algn="ctr">
              <a:lnSpc>
                <a:spcPct val="107000"/>
              </a:lnSpc>
              <a:spcBef>
                <a:spcPts val="0"/>
              </a:spcBef>
            </a:pPr>
            <a:r>
              <a:rPr lang="en-US" sz="2600" dirty="0">
                <a:solidFill>
                  <a:schemeClr val="tx1"/>
                </a:solidFill>
                <a:latin typeface="Arial" panose="020B0604020202020204" pitchFamily="34" charset="0"/>
                <a:ea typeface="Calibri" panose="020F0502020204030204" pitchFamily="34" charset="0"/>
                <a:cs typeface="Arial" panose="020B0604020202020204" pitchFamily="34" charset="0"/>
              </a:rPr>
              <a:t>November 10, 2021</a:t>
            </a:r>
          </a:p>
          <a:p>
            <a:endParaRPr lang="en-US" dirty="0"/>
          </a:p>
        </p:txBody>
      </p:sp>
      <p:pic>
        <p:nvPicPr>
          <p:cNvPr id="4" name="Picture 3" descr="Department of Rehabilitation Logo.">
            <a:extLst>
              <a:ext uri="{FF2B5EF4-FFF2-40B4-BE49-F238E27FC236}">
                <a16:creationId xmlns:a16="http://schemas.microsoft.com/office/drawing/2014/main" id="{5814C357-9E18-4779-B511-43DC951A2FCD}"/>
              </a:ext>
            </a:extLst>
          </p:cNvPr>
          <p:cNvPicPr>
            <a:picLocks noChangeAspect="1"/>
          </p:cNvPicPr>
          <p:nvPr/>
        </p:nvPicPr>
        <p:blipFill>
          <a:blip r:embed="rId3"/>
          <a:stretch>
            <a:fillRect/>
          </a:stretch>
        </p:blipFill>
        <p:spPr>
          <a:xfrm>
            <a:off x="3695174" y="3627304"/>
            <a:ext cx="3237257" cy="2700762"/>
          </a:xfrm>
          <a:prstGeom prst="rect">
            <a:avLst/>
          </a:prstGeom>
        </p:spPr>
      </p:pic>
      <p:sp>
        <p:nvSpPr>
          <p:cNvPr id="5" name="Slide Number Placeholder 4">
            <a:extLst>
              <a:ext uri="{FF2B5EF4-FFF2-40B4-BE49-F238E27FC236}">
                <a16:creationId xmlns:a16="http://schemas.microsoft.com/office/drawing/2014/main" id="{A2CA056C-96CB-4602-9B34-21B778887E2A}"/>
              </a:ext>
            </a:extLst>
          </p:cNvPr>
          <p:cNvSpPr>
            <a:spLocks noGrp="1"/>
          </p:cNvSpPr>
          <p:nvPr>
            <p:ph type="sldNum" sz="quarter" idx="12"/>
          </p:nvPr>
        </p:nvSpPr>
        <p:spPr/>
        <p:txBody>
          <a:bodyPr/>
          <a:lstStyle/>
          <a:p>
            <a:fld id="{F8054C83-B58C-42B0-BFE8-C118028572FB}" type="slidenum">
              <a:rPr lang="en-US" sz="2400" smtClean="0"/>
              <a:t>1</a:t>
            </a:fld>
            <a:endParaRPr lang="en-US" sz="2400" dirty="0"/>
          </a:p>
        </p:txBody>
      </p:sp>
    </p:spTree>
    <p:extLst>
      <p:ext uri="{BB962C8B-B14F-4D97-AF65-F5344CB8AC3E}">
        <p14:creationId xmlns:p14="http://schemas.microsoft.com/office/powerpoint/2010/main" val="2192894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C292-E359-41F3-84D0-1BBD46B6608E}"/>
              </a:ext>
            </a:extLst>
          </p:cNvPr>
          <p:cNvSpPr>
            <a:spLocks noGrp="1"/>
          </p:cNvSpPr>
          <p:nvPr>
            <p:ph type="title"/>
          </p:nvPr>
        </p:nvSpPr>
        <p:spPr/>
        <p:txBody>
          <a:bodyPr/>
          <a:lstStyle/>
          <a:p>
            <a:r>
              <a:rPr lang="en-US" dirty="0"/>
              <a:t>Blind Work Expenses (BWEs) Continued</a:t>
            </a:r>
          </a:p>
        </p:txBody>
      </p:sp>
      <p:sp>
        <p:nvSpPr>
          <p:cNvPr id="3" name="Content Placeholder 2">
            <a:extLst>
              <a:ext uri="{FF2B5EF4-FFF2-40B4-BE49-F238E27FC236}">
                <a16:creationId xmlns:a16="http://schemas.microsoft.com/office/drawing/2014/main" id="{D4A20371-7DC9-4309-B2E0-1D919A6182DE}"/>
              </a:ext>
            </a:extLst>
          </p:cNvPr>
          <p:cNvSpPr>
            <a:spLocks noGrp="1"/>
          </p:cNvSpPr>
          <p:nvPr>
            <p:ph idx="1"/>
          </p:nvPr>
        </p:nvSpPr>
        <p:spPr/>
        <p:txBody>
          <a:bodyPr/>
          <a:lstStyle/>
          <a:p>
            <a:pPr marL="0" indent="0">
              <a:buNone/>
            </a:pPr>
            <a:r>
              <a:rPr lang="en-US" sz="2600" dirty="0">
                <a:latin typeface="Arial" panose="020B0604020202020204" pitchFamily="34" charset="0"/>
                <a:cs typeface="Arial" panose="020B0604020202020204" pitchFamily="34" charset="0"/>
              </a:rPr>
              <a:t>When reporting monthly wages, submit:</a:t>
            </a:r>
          </a:p>
          <a:p>
            <a:r>
              <a:rPr lang="en-US" sz="2600" dirty="0">
                <a:latin typeface="Arial" panose="020B0604020202020204" pitchFamily="34" charset="0"/>
                <a:cs typeface="Arial" panose="020B0604020202020204" pitchFamily="34" charset="0"/>
              </a:rPr>
              <a:t>Copies of pay stubs</a:t>
            </a:r>
          </a:p>
          <a:p>
            <a:r>
              <a:rPr lang="en-US" sz="2600" dirty="0">
                <a:latin typeface="Arial" panose="020B0604020202020204" pitchFamily="34" charset="0"/>
                <a:cs typeface="Arial" panose="020B0604020202020204" pitchFamily="34" charset="0"/>
              </a:rPr>
              <a:t>BWE Request Form</a:t>
            </a:r>
          </a:p>
          <a:p>
            <a:r>
              <a:rPr lang="en-US" sz="2600" dirty="0">
                <a:latin typeface="Arial" panose="020B0604020202020204" pitchFamily="34" charset="0"/>
                <a:cs typeface="Arial" panose="020B0604020202020204" pitchFamily="34" charset="0"/>
              </a:rPr>
              <a:t>Receipts for all BWEs</a:t>
            </a:r>
          </a:p>
          <a:p>
            <a:endParaRPr lang="en-US"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Social Security may count less of your earned income, resulting in a higher monthly SSI payment!</a:t>
            </a:r>
          </a:p>
          <a:p>
            <a:endParaRPr lang="en-US" dirty="0"/>
          </a:p>
        </p:txBody>
      </p:sp>
      <p:sp>
        <p:nvSpPr>
          <p:cNvPr id="4" name="Slide Number Placeholder 3">
            <a:extLst>
              <a:ext uri="{FF2B5EF4-FFF2-40B4-BE49-F238E27FC236}">
                <a16:creationId xmlns:a16="http://schemas.microsoft.com/office/drawing/2014/main" id="{EC6A1E86-9E63-4F31-9DB6-8FD6EA61FA92}"/>
              </a:ext>
            </a:extLst>
          </p:cNvPr>
          <p:cNvSpPr>
            <a:spLocks noGrp="1"/>
          </p:cNvSpPr>
          <p:nvPr>
            <p:ph type="sldNum" sz="quarter" idx="12"/>
          </p:nvPr>
        </p:nvSpPr>
        <p:spPr/>
        <p:txBody>
          <a:bodyPr/>
          <a:lstStyle/>
          <a:p>
            <a:fld id="{F8054C83-B58C-42B0-BFE8-C118028572FB}" type="slidenum">
              <a:rPr lang="en-US" sz="1800" b="1" smtClean="0">
                <a:latin typeface="Arial" panose="020B0604020202020204" pitchFamily="34" charset="0"/>
                <a:cs typeface="Arial" panose="020B0604020202020204" pitchFamily="34" charset="0"/>
              </a:rPr>
              <a:t>10</a:t>
            </a:fld>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788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BBA06-EE56-492A-B457-8558A7CE3C81}"/>
              </a:ext>
            </a:extLst>
          </p:cNvPr>
          <p:cNvSpPr>
            <a:spLocks noGrp="1"/>
          </p:cNvSpPr>
          <p:nvPr>
            <p:ph type="title"/>
          </p:nvPr>
        </p:nvSpPr>
        <p:spPr>
          <a:xfrm>
            <a:off x="721427" y="293914"/>
            <a:ext cx="10396882" cy="999309"/>
          </a:xfrm>
        </p:spPr>
        <p:txBody>
          <a:bodyPr>
            <a:normAutofit/>
          </a:bodyPr>
          <a:lstStyle/>
          <a:p>
            <a:r>
              <a:rPr lang="en-US" sz="4000" dirty="0">
                <a:latin typeface="Arial" panose="020B0604020202020204" pitchFamily="34" charset="0"/>
                <a:ea typeface="Calibri" panose="020F0502020204030204" pitchFamily="34" charset="0"/>
                <a:cs typeface="Times New Roman" panose="02020603050405020304" pitchFamily="18" charset="0"/>
              </a:rPr>
              <a:t>Scenario: Brandi</a:t>
            </a:r>
            <a:endParaRPr lang="en-US" sz="4000" dirty="0"/>
          </a:p>
        </p:txBody>
      </p:sp>
      <p:sp>
        <p:nvSpPr>
          <p:cNvPr id="3" name="Content Placeholder 2">
            <a:extLst>
              <a:ext uri="{FF2B5EF4-FFF2-40B4-BE49-F238E27FC236}">
                <a16:creationId xmlns:a16="http://schemas.microsoft.com/office/drawing/2014/main" id="{25C91DAE-1E3D-4C38-97F2-B092F31B15C4}"/>
              </a:ext>
            </a:extLst>
          </p:cNvPr>
          <p:cNvSpPr>
            <a:spLocks noGrp="1"/>
          </p:cNvSpPr>
          <p:nvPr>
            <p:ph idx="1"/>
          </p:nvPr>
        </p:nvSpPr>
        <p:spPr>
          <a:xfrm>
            <a:off x="838200" y="1293223"/>
            <a:ext cx="10515600" cy="5068388"/>
          </a:xfrm>
        </p:spPr>
        <p:txBody>
          <a:bodyPr>
            <a:normAutofit/>
          </a:bodyPr>
          <a:lstStyle/>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Times New Roman" panose="02020603050405020304" pitchFamily="18" charset="0"/>
              </a:rPr>
              <a:t>Brandi is 31 years old</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Times New Roman" panose="02020603050405020304" pitchFamily="18" charset="0"/>
              </a:rPr>
              <a:t>Brandi’s job: same as Robin’s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Times New Roman" panose="02020603050405020304" pitchFamily="18" charset="0"/>
              </a:rPr>
              <a:t>Working 10 hours per week</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Times New Roman" panose="02020603050405020304" pitchFamily="18" charset="0"/>
              </a:rPr>
              <a:t>Earning $15 per hour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Times New Roman" panose="02020603050405020304" pitchFamily="18" charset="0"/>
              </a:rPr>
              <a:t>Monthly Blind Work Expenses (BWEs):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tabLst>
                <a:tab pos="228600" algn="l"/>
                <a:tab pos="457200" algn="l"/>
              </a:tabLst>
            </a:pPr>
            <a:r>
              <a:rPr lang="en-US" sz="2400" dirty="0">
                <a:latin typeface="Arial" panose="020B0604020202020204" pitchFamily="34" charset="0"/>
                <a:ea typeface="Calibri" panose="020F0502020204030204" pitchFamily="34" charset="0"/>
                <a:cs typeface="Times New Roman" panose="02020603050405020304" pitchFamily="18" charset="0"/>
              </a:rPr>
              <a:t>$50 monthly bus pass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tabLst>
                <a:tab pos="228600" algn="l"/>
                <a:tab pos="457200" algn="l"/>
              </a:tabLst>
            </a:pPr>
            <a:r>
              <a:rPr lang="en-US" sz="2400" dirty="0">
                <a:latin typeface="Arial" panose="020B0604020202020204" pitchFamily="34" charset="0"/>
                <a:ea typeface="Calibri" panose="020F0502020204030204" pitchFamily="34" charset="0"/>
                <a:cs typeface="Times New Roman" panose="02020603050405020304" pitchFamily="18" charset="0"/>
              </a:rPr>
              <a:t>$50 cell phone bill</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tabLst>
                <a:tab pos="228600" algn="l"/>
                <a:tab pos="457200" algn="l"/>
              </a:tabLst>
            </a:pPr>
            <a:r>
              <a:rPr lang="en-US" sz="2400" dirty="0">
                <a:latin typeface="Arial" panose="020B0604020202020204" pitchFamily="34" charset="0"/>
                <a:ea typeface="Calibri" panose="020F0502020204030204" pitchFamily="34" charset="0"/>
                <a:cs typeface="Times New Roman" panose="02020603050405020304" pitchFamily="18" charset="0"/>
              </a:rPr>
              <a:t>$40 Lions Club dues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tabLst>
                <a:tab pos="228600" algn="l"/>
                <a:tab pos="457200" algn="l"/>
              </a:tabLst>
            </a:pPr>
            <a:r>
              <a:rPr lang="en-US" sz="2400" dirty="0">
                <a:latin typeface="Arial" panose="020B0604020202020204" pitchFamily="34" charset="0"/>
                <a:ea typeface="Calibri" panose="020F0502020204030204" pitchFamily="34" charset="0"/>
                <a:cs typeface="Times New Roman" panose="02020603050405020304" pitchFamily="18" charset="0"/>
              </a:rPr>
              <a:t>$10 prorated annual Toastmasters dues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tabLst>
                <a:tab pos="228600" algn="l"/>
                <a:tab pos="457200" algn="l"/>
              </a:tabLst>
            </a:pPr>
            <a:r>
              <a:rPr lang="en-US" sz="2400" dirty="0">
                <a:latin typeface="Arial" panose="020B0604020202020204" pitchFamily="34" charset="0"/>
                <a:ea typeface="Calibri" panose="020F0502020204030204" pitchFamily="34" charset="0"/>
                <a:cs typeface="Times New Roman" panose="02020603050405020304" pitchFamily="18" charset="0"/>
              </a:rPr>
              <a:t>Total amount of monthly BWEs: $150</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43A3165-5D0C-4D85-8094-3F6DC1CC0E81}"/>
              </a:ext>
            </a:extLst>
          </p:cNvPr>
          <p:cNvSpPr>
            <a:spLocks noGrp="1"/>
          </p:cNvSpPr>
          <p:nvPr>
            <p:ph type="sldNum" sz="quarter" idx="12"/>
          </p:nvPr>
        </p:nvSpPr>
        <p:spPr/>
        <p:txBody>
          <a:bodyPr/>
          <a:lstStyle/>
          <a:p>
            <a:fld id="{F8054C83-B58C-42B0-BFE8-C118028572FB}" type="slidenum">
              <a:rPr lang="en-US" sz="2400" smtClean="0"/>
              <a:t>11</a:t>
            </a:fld>
            <a:endParaRPr lang="en-US" sz="2400" dirty="0"/>
          </a:p>
        </p:txBody>
      </p:sp>
    </p:spTree>
    <p:extLst>
      <p:ext uri="{BB962C8B-B14F-4D97-AF65-F5344CB8AC3E}">
        <p14:creationId xmlns:p14="http://schemas.microsoft.com/office/powerpoint/2010/main" val="2663798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FAD8-2DC2-4B8F-B306-EF5CC18B43DB}"/>
              </a:ext>
            </a:extLst>
          </p:cNvPr>
          <p:cNvSpPr>
            <a:spLocks noGrp="1"/>
          </p:cNvSpPr>
          <p:nvPr>
            <p:ph type="title"/>
          </p:nvPr>
        </p:nvSpPr>
        <p:spPr>
          <a:xfrm>
            <a:off x="5087224" y="285278"/>
            <a:ext cx="4512989" cy="1302469"/>
          </a:xfrm>
        </p:spPr>
        <p:txBody>
          <a:bodyPr anchor="ctr">
            <a:normAutofit/>
          </a:bodyPr>
          <a:lstStyle/>
          <a:p>
            <a:r>
              <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rPr>
              <a:t>Let’s compare</a:t>
            </a:r>
            <a:endParaRPr lang="en-US" sz="4000" dirty="0">
              <a:solidFill>
                <a:schemeClr val="tx1"/>
              </a:solidFill>
            </a:endParaRPr>
          </a:p>
        </p:txBody>
      </p:sp>
      <p:sp>
        <p:nvSpPr>
          <p:cNvPr id="3" name="Content Placeholder 2">
            <a:extLst>
              <a:ext uri="{FF2B5EF4-FFF2-40B4-BE49-F238E27FC236}">
                <a16:creationId xmlns:a16="http://schemas.microsoft.com/office/drawing/2014/main" id="{3C1B8CB9-AD1A-4254-8F82-D3577E00C6A2}"/>
              </a:ext>
            </a:extLst>
          </p:cNvPr>
          <p:cNvSpPr>
            <a:spLocks noGrp="1"/>
          </p:cNvSpPr>
          <p:nvPr>
            <p:ph idx="1"/>
          </p:nvPr>
        </p:nvSpPr>
        <p:spPr>
          <a:xfrm>
            <a:off x="5226656" y="1432193"/>
            <a:ext cx="3807175" cy="4792337"/>
          </a:xfrm>
        </p:spPr>
        <p:txBody>
          <a:bodyPr anchor="t">
            <a:noAutofit/>
          </a:bodyPr>
          <a:lstStyle/>
          <a:p>
            <a:pPr marL="0" marR="0" indent="0">
              <a:spcBef>
                <a:spcPts val="0"/>
              </a:spcBef>
              <a:spcAft>
                <a:spcPts val="600"/>
              </a:spcAft>
              <a:buNone/>
            </a:pPr>
            <a:r>
              <a:rPr lang="en-US"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Robin’s new SSI amount: $536.50</a:t>
            </a:r>
          </a:p>
          <a:p>
            <a:pPr marL="0" marR="0" indent="0">
              <a:spcBef>
                <a:spcPts val="0"/>
              </a:spcBef>
              <a:spcAft>
                <a:spcPts val="600"/>
              </a:spcAft>
              <a:buNone/>
            </a:pPr>
            <a:r>
              <a:rPr lang="en-US"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Brandi’s new SSI amount: $686.50</a:t>
            </a:r>
          </a:p>
          <a:p>
            <a:pPr marL="0" marR="0" indent="0">
              <a:spcBef>
                <a:spcPts val="0"/>
              </a:spcBef>
              <a:spcAft>
                <a:spcPts val="600"/>
              </a:spcAft>
              <a:buNone/>
            </a:pPr>
            <a:r>
              <a:rPr lang="en-US"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Total monthly income:</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Robin: $1,136.50</a:t>
            </a:r>
          </a:p>
          <a:p>
            <a:pPr marL="0" marR="0" indent="0">
              <a:spcBef>
                <a:spcPts val="0"/>
              </a:spcBef>
              <a:spcAft>
                <a:spcPts val="600"/>
              </a:spcAft>
              <a:buNone/>
            </a:pPr>
            <a:r>
              <a:rPr lang="en-US"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Brandi: $1,136.50</a:t>
            </a:r>
          </a:p>
          <a:p>
            <a:pPr marL="0" marR="0" indent="0">
              <a:spcBef>
                <a:spcPts val="0"/>
              </a:spcBef>
              <a:spcAft>
                <a:spcPts val="600"/>
              </a:spcAft>
              <a:buNone/>
            </a:pPr>
            <a:r>
              <a:rPr lang="en-US"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Same amount!</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More money every month!</a:t>
            </a:r>
            <a:endParaRPr lang="en-US" sz="2400" dirty="0">
              <a:solidFill>
                <a:schemeClr val="tx1"/>
              </a:solidFill>
            </a:endParaRPr>
          </a:p>
        </p:txBody>
      </p:sp>
      <p:pic>
        <p:nvPicPr>
          <p:cNvPr id="4" name="Picture 3" descr="Clip art of Balancing Scale">
            <a:extLst>
              <a:ext uri="{FF2B5EF4-FFF2-40B4-BE49-F238E27FC236}">
                <a16:creationId xmlns:a16="http://schemas.microsoft.com/office/drawing/2014/main" id="{30BFEC8B-DCD9-478F-94F7-0653D9F588C4}"/>
              </a:ext>
            </a:extLst>
          </p:cNvPr>
          <p:cNvPicPr>
            <a:picLocks noChangeAspect="1"/>
          </p:cNvPicPr>
          <p:nvPr/>
        </p:nvPicPr>
        <p:blipFill rotWithShape="1">
          <a:blip r:embed="rId3"/>
          <a:srcRect l="11446" r="10605"/>
          <a:stretch/>
        </p:blipFill>
        <p:spPr>
          <a:xfrm>
            <a:off x="193796" y="1627322"/>
            <a:ext cx="4769555" cy="3533614"/>
          </a:xfrm>
          <a:prstGeom prst="rect">
            <a:avLst/>
          </a:prstGeom>
        </p:spPr>
      </p:pic>
      <p:sp>
        <p:nvSpPr>
          <p:cNvPr id="5" name="Slide Number Placeholder 4">
            <a:extLst>
              <a:ext uri="{FF2B5EF4-FFF2-40B4-BE49-F238E27FC236}">
                <a16:creationId xmlns:a16="http://schemas.microsoft.com/office/drawing/2014/main" id="{27729997-3C55-400A-9FBB-46EB448C4DD6}"/>
              </a:ext>
            </a:extLst>
          </p:cNvPr>
          <p:cNvSpPr>
            <a:spLocks noGrp="1"/>
          </p:cNvSpPr>
          <p:nvPr>
            <p:ph type="sldNum" sz="quarter" idx="12"/>
          </p:nvPr>
        </p:nvSpPr>
        <p:spPr>
          <a:xfrm>
            <a:off x="8693916" y="6207597"/>
            <a:ext cx="566382" cy="365125"/>
          </a:xfrm>
        </p:spPr>
        <p:txBody>
          <a:bodyPr/>
          <a:lstStyle/>
          <a:p>
            <a:fld id="{F8054C83-B58C-42B0-BFE8-C118028572FB}" type="slidenum">
              <a:rPr lang="en-US" sz="2400" smtClean="0"/>
              <a:t>12</a:t>
            </a:fld>
            <a:endParaRPr lang="en-US" sz="2400" dirty="0"/>
          </a:p>
        </p:txBody>
      </p:sp>
    </p:spTree>
    <p:extLst>
      <p:ext uri="{BB962C8B-B14F-4D97-AF65-F5344CB8AC3E}">
        <p14:creationId xmlns:p14="http://schemas.microsoft.com/office/powerpoint/2010/main" val="2934981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704D9-B53B-4A7C-8C79-E23720D00CEB}"/>
              </a:ext>
            </a:extLst>
          </p:cNvPr>
          <p:cNvSpPr>
            <a:spLocks noGrp="1"/>
          </p:cNvSpPr>
          <p:nvPr>
            <p:ph type="title"/>
          </p:nvPr>
        </p:nvSpPr>
        <p:spPr/>
        <p:txBody>
          <a:bodyPr>
            <a:normAutofit/>
          </a:bodyPr>
          <a:lstStyle/>
          <a:p>
            <a:r>
              <a:rPr lang="en-US" sz="4000" dirty="0">
                <a:latin typeface="Arial" panose="020B0604020202020204" pitchFamily="34" charset="0"/>
                <a:ea typeface="Calibri" panose="020F0502020204030204" pitchFamily="34" charset="0"/>
                <a:cs typeface="Times New Roman" panose="02020603050405020304" pitchFamily="18" charset="0"/>
              </a:rPr>
              <a:t>Other Benefits</a:t>
            </a:r>
            <a:endParaRPr lang="en-US" sz="4000" dirty="0"/>
          </a:p>
        </p:txBody>
      </p:sp>
      <p:sp>
        <p:nvSpPr>
          <p:cNvPr id="3" name="Content Placeholder 2">
            <a:extLst>
              <a:ext uri="{FF2B5EF4-FFF2-40B4-BE49-F238E27FC236}">
                <a16:creationId xmlns:a16="http://schemas.microsoft.com/office/drawing/2014/main" id="{5B09D971-1EB2-4669-B574-D27D2FD68423}"/>
              </a:ext>
            </a:extLst>
          </p:cNvPr>
          <p:cNvSpPr>
            <a:spLocks noGrp="1"/>
          </p:cNvSpPr>
          <p:nvPr>
            <p:ph idx="1"/>
          </p:nvPr>
        </p:nvSpPr>
        <p:spPr/>
        <p:txBody>
          <a:bodyPr/>
          <a:lstStyle/>
          <a:p>
            <a:pPr marL="0" marR="0" indent="0">
              <a:lnSpc>
                <a:spcPct val="107000"/>
              </a:lnSpc>
              <a:spcBef>
                <a:spcPts val="0"/>
              </a:spcBef>
              <a:spcAft>
                <a:spcPts val="0"/>
              </a:spcAft>
              <a:buNone/>
            </a:pPr>
            <a:r>
              <a:rPr lang="en-US" sz="2800" dirty="0">
                <a:latin typeface="Arial" panose="020B0604020202020204" pitchFamily="34" charset="0"/>
                <a:ea typeface="Calibri" panose="020F0502020204030204" pitchFamily="34" charset="0"/>
                <a:cs typeface="Times New Roman" panose="02020603050405020304" pitchFamily="18" charset="0"/>
              </a:rPr>
              <a:t>Always more money with SSI and work</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800" dirty="0">
                <a:latin typeface="Arial" panose="020B0604020202020204" pitchFamily="34"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800" dirty="0">
                <a:latin typeface="Arial" panose="020B0604020202020204" pitchFamily="34" charset="0"/>
                <a:ea typeface="Calibri" panose="020F0502020204030204" pitchFamily="34" charset="0"/>
                <a:cs typeface="Times New Roman" panose="02020603050405020304" pitchFamily="18" charset="0"/>
              </a:rPr>
              <a:t>What about SSDI?</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E151255-3681-40F6-861B-097F3D2295D2}"/>
              </a:ext>
            </a:extLst>
          </p:cNvPr>
          <p:cNvSpPr>
            <a:spLocks noGrp="1"/>
          </p:cNvSpPr>
          <p:nvPr>
            <p:ph type="sldNum" sz="quarter" idx="12"/>
          </p:nvPr>
        </p:nvSpPr>
        <p:spPr/>
        <p:txBody>
          <a:bodyPr/>
          <a:lstStyle/>
          <a:p>
            <a:fld id="{F8054C83-B58C-42B0-BFE8-C118028572FB}" type="slidenum">
              <a:rPr lang="en-US" sz="2400" smtClean="0"/>
              <a:t>13</a:t>
            </a:fld>
            <a:endParaRPr lang="en-US" sz="2400" dirty="0"/>
          </a:p>
        </p:txBody>
      </p:sp>
    </p:spTree>
    <p:extLst>
      <p:ext uri="{BB962C8B-B14F-4D97-AF65-F5344CB8AC3E}">
        <p14:creationId xmlns:p14="http://schemas.microsoft.com/office/powerpoint/2010/main" val="2424561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4ECE-7106-43FB-BFDD-4B60EB294041}"/>
              </a:ext>
            </a:extLst>
          </p:cNvPr>
          <p:cNvSpPr>
            <a:spLocks noGrp="1"/>
          </p:cNvSpPr>
          <p:nvPr>
            <p:ph type="title"/>
          </p:nvPr>
        </p:nvSpPr>
        <p:spPr/>
        <p:txBody>
          <a:bodyPr>
            <a:normAutofit/>
          </a:bodyPr>
          <a:lstStyle/>
          <a:p>
            <a:r>
              <a:rPr lang="en-US" sz="4000" dirty="0">
                <a:latin typeface="Arial" panose="020B0604020202020204" pitchFamily="34" charset="0"/>
                <a:ea typeface="Calibri" panose="020F0502020204030204" pitchFamily="34" charset="0"/>
              </a:rPr>
              <a:t>Title II: Social Security Disability Insurance (SSDI)</a:t>
            </a:r>
            <a:endParaRPr lang="en-US" sz="4000" dirty="0"/>
          </a:p>
        </p:txBody>
      </p:sp>
      <p:sp>
        <p:nvSpPr>
          <p:cNvPr id="3" name="Content Placeholder 2">
            <a:extLst>
              <a:ext uri="{FF2B5EF4-FFF2-40B4-BE49-F238E27FC236}">
                <a16:creationId xmlns:a16="http://schemas.microsoft.com/office/drawing/2014/main" id="{9CC8FD8E-4CFF-46A2-943B-03EE069583EF}"/>
              </a:ext>
            </a:extLst>
          </p:cNvPr>
          <p:cNvSpPr>
            <a:spLocks noGrp="1"/>
          </p:cNvSpPr>
          <p:nvPr>
            <p:ph idx="1"/>
          </p:nvPr>
        </p:nvSpPr>
        <p:spPr/>
        <p:txBody>
          <a:bodyPr/>
          <a:lstStyle/>
          <a:p>
            <a:pPr>
              <a:lnSpc>
                <a:spcPct val="107000"/>
              </a:lnSpc>
              <a:spcBef>
                <a:spcPts val="0"/>
              </a:spcBef>
            </a:pPr>
            <a:r>
              <a:rPr lang="en-US" sz="2400" dirty="0">
                <a:latin typeface="Arial" panose="020B0604020202020204" pitchFamily="34" charset="0"/>
                <a:ea typeface="Calibri" panose="020F0502020204030204" pitchFamily="34" charset="0"/>
                <a:cs typeface="Times New Roman" panose="02020603050405020304" pitchFamily="18" charset="0"/>
              </a:rPr>
              <a:t>Work history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sz="24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400" dirty="0">
                <a:latin typeface="Arial" panose="020B0604020202020204" pitchFamily="34" charset="0"/>
                <a:ea typeface="Calibri" panose="020F0502020204030204" pitchFamily="34" charset="0"/>
                <a:cs typeface="Times New Roman" panose="02020603050405020304" pitchFamily="18" charset="0"/>
              </a:rPr>
              <a:t>Bridge from work history to future employment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sz="24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400" dirty="0">
                <a:latin typeface="Arial" panose="020B0604020202020204" pitchFamily="34" charset="0"/>
                <a:ea typeface="Calibri" panose="020F0502020204030204" pitchFamily="34" charset="0"/>
                <a:cs typeface="Times New Roman" panose="02020603050405020304" pitchFamily="18" charset="0"/>
              </a:rPr>
              <a:t>Social Security determines the amount</a:t>
            </a:r>
          </a:p>
          <a:p>
            <a:pPr marL="0" indent="0">
              <a:lnSpc>
                <a:spcPct val="107000"/>
              </a:lnSpc>
              <a:spcBef>
                <a:spcPts val="0"/>
              </a:spcBef>
              <a:buNone/>
            </a:pPr>
            <a:endParaRPr lang="en-US" sz="2400" dirty="0">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034157D5-8C52-4615-A0A2-3E13B9881230}"/>
              </a:ext>
            </a:extLst>
          </p:cNvPr>
          <p:cNvSpPr>
            <a:spLocks noGrp="1"/>
          </p:cNvSpPr>
          <p:nvPr>
            <p:ph type="sldNum" sz="quarter" idx="12"/>
          </p:nvPr>
        </p:nvSpPr>
        <p:spPr/>
        <p:txBody>
          <a:bodyPr/>
          <a:lstStyle/>
          <a:p>
            <a:fld id="{F8054C83-B58C-42B0-BFE8-C118028572FB}" type="slidenum">
              <a:rPr lang="en-US" sz="2400" smtClean="0"/>
              <a:t>14</a:t>
            </a:fld>
            <a:endParaRPr lang="en-US" sz="2400" dirty="0"/>
          </a:p>
        </p:txBody>
      </p:sp>
    </p:spTree>
    <p:extLst>
      <p:ext uri="{BB962C8B-B14F-4D97-AF65-F5344CB8AC3E}">
        <p14:creationId xmlns:p14="http://schemas.microsoft.com/office/powerpoint/2010/main" val="2947699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2A9D-E237-455D-869E-AE50242C5550}"/>
              </a:ext>
            </a:extLst>
          </p:cNvPr>
          <p:cNvSpPr>
            <a:spLocks noGrp="1"/>
          </p:cNvSpPr>
          <p:nvPr>
            <p:ph type="title"/>
          </p:nvPr>
        </p:nvSpPr>
        <p:spPr>
          <a:xfrm>
            <a:off x="677334" y="609600"/>
            <a:ext cx="8596668" cy="1190037"/>
          </a:xfrm>
        </p:spPr>
        <p:txBody>
          <a:bodyPr>
            <a:normAutofit/>
          </a:bodyPr>
          <a:lstStyle/>
          <a:p>
            <a:r>
              <a:rPr lang="en-US" sz="4000" dirty="0">
                <a:latin typeface="Arial" panose="020B0604020202020204" pitchFamily="34" charset="0"/>
                <a:ea typeface="Calibri" panose="020F0502020204030204" pitchFamily="34" charset="0"/>
                <a:cs typeface="Times New Roman" panose="02020603050405020304" pitchFamily="18" charset="0"/>
              </a:rPr>
              <a:t>Title II: CDB</a:t>
            </a:r>
            <a:endParaRPr lang="en-US" sz="4000" dirty="0"/>
          </a:p>
        </p:txBody>
      </p:sp>
      <p:sp>
        <p:nvSpPr>
          <p:cNvPr id="3" name="Content Placeholder 2">
            <a:extLst>
              <a:ext uri="{FF2B5EF4-FFF2-40B4-BE49-F238E27FC236}">
                <a16:creationId xmlns:a16="http://schemas.microsoft.com/office/drawing/2014/main" id="{4EB8AC9C-266E-4C18-A80B-A10861BC03EC}"/>
              </a:ext>
            </a:extLst>
          </p:cNvPr>
          <p:cNvSpPr>
            <a:spLocks noGrp="1"/>
          </p:cNvSpPr>
          <p:nvPr>
            <p:ph idx="1"/>
          </p:nvPr>
        </p:nvSpPr>
        <p:spPr>
          <a:xfrm>
            <a:off x="677334" y="1799637"/>
            <a:ext cx="8596668" cy="3880773"/>
          </a:xfrm>
        </p:spPr>
        <p:txBody>
          <a:bodyPr>
            <a:normAutofit lnSpcReduction="10000"/>
          </a:bodyPr>
          <a:lstStyle/>
          <a:p>
            <a:pPr marL="0" marR="0" indent="0">
              <a:lnSpc>
                <a:spcPct val="107000"/>
              </a:lnSpc>
              <a:spcBef>
                <a:spcPts val="0"/>
              </a:spcBef>
              <a:spcAft>
                <a:spcPts val="0"/>
              </a:spcAft>
              <a:buNone/>
            </a:pPr>
            <a:r>
              <a:rPr lang="en-US" sz="2800" dirty="0">
                <a:latin typeface="Arial" panose="020B0604020202020204" pitchFamily="34" charset="0"/>
                <a:ea typeface="Calibri" panose="020F0502020204030204" pitchFamily="34" charset="0"/>
                <a:cs typeface="Times New Roman" panose="02020603050405020304" pitchFamily="18" charset="0"/>
              </a:rPr>
              <a:t>Childhood Disability Benefits (CDB)</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800" dirty="0">
                <a:latin typeface="Arial" panose="020B0604020202020204" pitchFamily="34" charset="0"/>
                <a:ea typeface="Calibri" panose="020F0502020204030204" pitchFamily="34" charset="0"/>
                <a:cs typeface="Times New Roman" panose="02020603050405020304" pitchFamily="18" charset="0"/>
              </a:rPr>
              <a:t>Disabled Adult Child (DAC)</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Times New Roman" panose="02020603050405020304" pitchFamily="18" charset="0"/>
              </a:rPr>
              <a:t>Two names for the same benefit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400" dirty="0">
                <a:latin typeface="Arial" panose="020B0604020202020204" pitchFamily="34" charset="0"/>
                <a:ea typeface="Calibri" panose="020F0502020204030204" pitchFamily="34" charset="0"/>
                <a:cs typeface="Times New Roman" panose="02020603050405020304" pitchFamily="18" charset="0"/>
              </a:rPr>
              <a:t>Over age 18</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400" dirty="0">
                <a:latin typeface="Arial" panose="020B0604020202020204" pitchFamily="34" charset="0"/>
                <a:ea typeface="Calibri" panose="020F0502020204030204" pitchFamily="34" charset="0"/>
                <a:cs typeface="Times New Roman" panose="02020603050405020304" pitchFamily="18" charset="0"/>
              </a:rPr>
              <a:t>Disability prior to age 22</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400" dirty="0">
                <a:latin typeface="Arial" panose="020B0604020202020204" pitchFamily="34" charset="0"/>
                <a:ea typeface="Calibri" panose="020F0502020204030204" pitchFamily="34" charset="0"/>
                <a:cs typeface="Times New Roman" panose="02020603050405020304" pitchFamily="18" charset="0"/>
              </a:rPr>
              <a:t>Parent is disabled, retired, or deceased</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Times New Roman" panose="02020603050405020304" pitchFamily="18" charset="0"/>
              </a:rPr>
              <a:t>Similar work incentives to SSDI</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6EE4EF0-32A8-4CE6-893B-171D00F5F87A}"/>
              </a:ext>
            </a:extLst>
          </p:cNvPr>
          <p:cNvSpPr>
            <a:spLocks noGrp="1"/>
          </p:cNvSpPr>
          <p:nvPr>
            <p:ph type="sldNum" sz="quarter" idx="12"/>
          </p:nvPr>
        </p:nvSpPr>
        <p:spPr/>
        <p:txBody>
          <a:bodyPr/>
          <a:lstStyle/>
          <a:p>
            <a:fld id="{F8054C83-B58C-42B0-BFE8-C118028572FB}" type="slidenum">
              <a:rPr lang="en-US" sz="2400" smtClean="0"/>
              <a:t>15</a:t>
            </a:fld>
            <a:endParaRPr lang="en-US" sz="2400" dirty="0"/>
          </a:p>
        </p:txBody>
      </p:sp>
    </p:spTree>
    <p:extLst>
      <p:ext uri="{BB962C8B-B14F-4D97-AF65-F5344CB8AC3E}">
        <p14:creationId xmlns:p14="http://schemas.microsoft.com/office/powerpoint/2010/main" val="1616678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F96B2-0FD6-43E5-8055-03BFAA4A6813}"/>
              </a:ext>
            </a:extLst>
          </p:cNvPr>
          <p:cNvSpPr>
            <a:spLocks noGrp="1"/>
          </p:cNvSpPr>
          <p:nvPr>
            <p:ph type="title"/>
          </p:nvPr>
        </p:nvSpPr>
        <p:spPr/>
        <p:txBody>
          <a:bodyPr>
            <a:normAutofit/>
          </a:bodyPr>
          <a:lstStyle/>
          <a:p>
            <a:r>
              <a:rPr lang="en-US" sz="4000" dirty="0">
                <a:latin typeface="Arial" panose="020B0604020202020204" pitchFamily="34" charset="0"/>
                <a:ea typeface="Calibri" panose="020F0502020204030204" pitchFamily="34" charset="0"/>
                <a:cs typeface="Times New Roman" panose="02020603050405020304" pitchFamily="18" charset="0"/>
              </a:rPr>
              <a:t>SSDI and CDB Work Incentives</a:t>
            </a:r>
            <a:endParaRPr lang="en-US" sz="4000" dirty="0"/>
          </a:p>
        </p:txBody>
      </p:sp>
      <p:sp>
        <p:nvSpPr>
          <p:cNvPr id="3" name="Content Placeholder 2">
            <a:extLst>
              <a:ext uri="{FF2B5EF4-FFF2-40B4-BE49-F238E27FC236}">
                <a16:creationId xmlns:a16="http://schemas.microsoft.com/office/drawing/2014/main" id="{317D5969-1BCA-4E62-8C63-8D98DECC72DC}"/>
              </a:ext>
            </a:extLst>
          </p:cNvPr>
          <p:cNvSpPr>
            <a:spLocks noGrp="1"/>
          </p:cNvSpPr>
          <p:nvPr>
            <p:ph idx="1"/>
          </p:nvPr>
        </p:nvSpPr>
        <p:spPr>
          <a:xfrm>
            <a:off x="677334" y="1740665"/>
            <a:ext cx="8596668" cy="4300697"/>
          </a:xfrm>
        </p:spPr>
        <p:txBody>
          <a:bodyPr>
            <a:normAutofit lnSpcReduction="10000"/>
          </a:bodyPr>
          <a:lstStyle/>
          <a:p>
            <a:pPr>
              <a:lnSpc>
                <a:spcPct val="107000"/>
              </a:lnSpc>
              <a:spcBef>
                <a:spcPts val="0"/>
              </a:spcBef>
            </a:pPr>
            <a:r>
              <a:rPr lang="en-US" sz="2400" dirty="0">
                <a:latin typeface="Arial" panose="020B0604020202020204" pitchFamily="34" charset="0"/>
                <a:ea typeface="Calibri" panose="020F0502020204030204" pitchFamily="34" charset="0"/>
                <a:cs typeface="Times New Roman" panose="02020603050405020304" pitchFamily="18" charset="0"/>
              </a:rPr>
              <a:t>9-month Trial Work Period (TWP)</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24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400" dirty="0">
                <a:latin typeface="Arial" panose="020B0604020202020204" pitchFamily="34" charset="0"/>
                <a:ea typeface="Calibri" panose="020F0502020204030204" pitchFamily="34" charset="0"/>
                <a:cs typeface="Times New Roman" panose="02020603050405020304" pitchFamily="18" charset="0"/>
              </a:rPr>
              <a:t>36-month Extended Period of Eligibility (EPE)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24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400" dirty="0">
                <a:latin typeface="Arial" panose="020B0604020202020204" pitchFamily="34" charset="0"/>
                <a:ea typeface="Calibri" panose="020F0502020204030204" pitchFamily="34" charset="0"/>
                <a:cs typeface="Times New Roman" panose="02020603050405020304" pitchFamily="18" charset="0"/>
              </a:rPr>
              <a:t>3-month Grace Period</a:t>
            </a:r>
          </a:p>
          <a:p>
            <a:pPr marL="0" marR="0" indent="0">
              <a:lnSpc>
                <a:spcPct val="107000"/>
              </a:lnSpc>
              <a:spcBef>
                <a:spcPts val="0"/>
              </a:spcBef>
              <a:spcAft>
                <a:spcPts val="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400" dirty="0">
                <a:latin typeface="Arial" panose="020B0604020202020204" pitchFamily="34" charset="0"/>
                <a:ea typeface="Calibri" panose="020F0502020204030204" pitchFamily="34" charset="0"/>
                <a:cs typeface="Times New Roman" panose="02020603050405020304" pitchFamily="18" charset="0"/>
              </a:rPr>
              <a:t>Substantial Gainful Activity (SGA)  Amount: $2190</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400" dirty="0">
                <a:latin typeface="Arial" panose="020B0604020202020204" pitchFamily="34" charset="0"/>
                <a:ea typeface="Calibri" panose="020F0502020204030204" pitchFamily="34" charset="0"/>
                <a:cs typeface="Times New Roman" panose="02020603050405020304" pitchFamily="18" charset="0"/>
              </a:rPr>
              <a:t>Subsidies and Special Conditions</a:t>
            </a:r>
          </a:p>
          <a:p>
            <a:pPr marL="0" marR="0" indent="0">
              <a:lnSpc>
                <a:spcPct val="107000"/>
              </a:lnSpc>
              <a:spcBef>
                <a:spcPts val="0"/>
              </a:spcBef>
              <a:spcAft>
                <a:spcPts val="0"/>
              </a:spcAft>
              <a:buNone/>
            </a:pPr>
            <a:endParaRPr lang="en-US" sz="24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400" dirty="0">
                <a:latin typeface="Arial" panose="020B0604020202020204" pitchFamily="34" charset="0"/>
                <a:ea typeface="Calibri" panose="020F0502020204030204" pitchFamily="34" charset="0"/>
                <a:cs typeface="Times New Roman" panose="02020603050405020304" pitchFamily="18" charset="0"/>
              </a:rPr>
              <a:t>Impairment-Related Work Expenses (IRWEs)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AFD16619-D6AC-48AD-A71D-E8FA63B9A76D}"/>
              </a:ext>
            </a:extLst>
          </p:cNvPr>
          <p:cNvSpPr>
            <a:spLocks noGrp="1"/>
          </p:cNvSpPr>
          <p:nvPr>
            <p:ph type="sldNum" sz="quarter" idx="12"/>
          </p:nvPr>
        </p:nvSpPr>
        <p:spPr/>
        <p:txBody>
          <a:bodyPr/>
          <a:lstStyle/>
          <a:p>
            <a:fld id="{F8054C83-B58C-42B0-BFE8-C118028572FB}" type="slidenum">
              <a:rPr lang="en-US" sz="2400" smtClean="0"/>
              <a:t>16</a:t>
            </a:fld>
            <a:endParaRPr lang="en-US" sz="2400" dirty="0"/>
          </a:p>
        </p:txBody>
      </p:sp>
    </p:spTree>
    <p:extLst>
      <p:ext uri="{BB962C8B-B14F-4D97-AF65-F5344CB8AC3E}">
        <p14:creationId xmlns:p14="http://schemas.microsoft.com/office/powerpoint/2010/main" val="4021023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medical personal smiling holding tools of the trade.">
            <a:extLst>
              <a:ext uri="{FF2B5EF4-FFF2-40B4-BE49-F238E27FC236}">
                <a16:creationId xmlns:a16="http://schemas.microsoft.com/office/drawing/2014/main" id="{7F723DD4-D404-457A-BC95-B54475DCCD11}"/>
              </a:ext>
            </a:extLst>
          </p:cNvPr>
          <p:cNvPicPr>
            <a:picLocks noChangeAspect="1"/>
          </p:cNvPicPr>
          <p:nvPr/>
        </p:nvPicPr>
        <p:blipFill>
          <a:blip r:embed="rId3"/>
          <a:stretch>
            <a:fillRect/>
          </a:stretch>
        </p:blipFill>
        <p:spPr>
          <a:xfrm flipH="1">
            <a:off x="0" y="0"/>
            <a:ext cx="5072152" cy="6858000"/>
          </a:xfrm>
          <a:prstGeom prst="rect">
            <a:avLst/>
          </a:prstGeom>
        </p:spPr>
      </p:pic>
      <p:sp>
        <p:nvSpPr>
          <p:cNvPr id="2" name="Title 1">
            <a:extLst>
              <a:ext uri="{FF2B5EF4-FFF2-40B4-BE49-F238E27FC236}">
                <a16:creationId xmlns:a16="http://schemas.microsoft.com/office/drawing/2014/main" id="{70530596-48F2-4AA4-B71B-670BEFAB26F4}"/>
              </a:ext>
            </a:extLst>
          </p:cNvPr>
          <p:cNvSpPr>
            <a:spLocks noGrp="1"/>
          </p:cNvSpPr>
          <p:nvPr>
            <p:ph type="title"/>
          </p:nvPr>
        </p:nvSpPr>
        <p:spPr>
          <a:xfrm>
            <a:off x="4835470" y="609600"/>
            <a:ext cx="4438531" cy="1320800"/>
          </a:xfrm>
        </p:spPr>
        <p:txBody>
          <a:bodyPr>
            <a:normAutofit/>
          </a:bodyPr>
          <a:lstStyle/>
          <a:p>
            <a:r>
              <a:rPr lang="en-US" sz="4000" dirty="0">
                <a:latin typeface="Arial" panose="020B0604020202020204" pitchFamily="34" charset="0"/>
                <a:ea typeface="Calibri" panose="020F0502020204030204" pitchFamily="34" charset="0"/>
                <a:cs typeface="Times New Roman" panose="02020603050405020304" pitchFamily="18" charset="0"/>
              </a:rPr>
              <a:t>What about health insurance?</a:t>
            </a:r>
            <a:endParaRPr lang="en-US" sz="4000" dirty="0"/>
          </a:p>
        </p:txBody>
      </p:sp>
      <p:sp>
        <p:nvSpPr>
          <p:cNvPr id="3" name="Content Placeholder 2">
            <a:extLst>
              <a:ext uri="{FF2B5EF4-FFF2-40B4-BE49-F238E27FC236}">
                <a16:creationId xmlns:a16="http://schemas.microsoft.com/office/drawing/2014/main" id="{61F491FF-1342-408E-95EE-5BE73DBC7D43}"/>
              </a:ext>
            </a:extLst>
          </p:cNvPr>
          <p:cNvSpPr>
            <a:spLocks noGrp="1"/>
          </p:cNvSpPr>
          <p:nvPr>
            <p:ph idx="1"/>
          </p:nvPr>
        </p:nvSpPr>
        <p:spPr>
          <a:xfrm>
            <a:off x="5039477" y="2367627"/>
            <a:ext cx="4267199" cy="3673735"/>
          </a:xfrm>
        </p:spPr>
        <p:txBody>
          <a:bodyPr/>
          <a:lstStyle/>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Times New Roman" panose="02020603050405020304" pitchFamily="18" charset="0"/>
              </a:rPr>
              <a:t>SSDI and CDB: Medicare</a:t>
            </a:r>
          </a:p>
          <a:p>
            <a:pPr marL="0" marR="0" indent="0">
              <a:lnSpc>
                <a:spcPct val="107000"/>
              </a:lnSpc>
              <a:spcBef>
                <a:spcPts val="0"/>
              </a:spcBef>
              <a:spcAft>
                <a:spcPts val="0"/>
              </a:spcAft>
              <a:buNone/>
            </a:pPr>
            <a:endParaRPr lang="en-US" sz="2400" dirty="0">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Times New Roman" panose="02020603050405020304" pitchFamily="18" charset="0"/>
              </a:rPr>
              <a:t>SSI: Medicaid</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Times New Roman" panose="02020603050405020304" pitchFamily="18" charset="0"/>
              </a:rPr>
              <a:t>Both can continue for a long time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8148D4D6-4FD7-4CC4-A4E7-E2CA4BBB36F0}"/>
              </a:ext>
            </a:extLst>
          </p:cNvPr>
          <p:cNvSpPr>
            <a:spLocks noGrp="1"/>
          </p:cNvSpPr>
          <p:nvPr>
            <p:ph type="sldNum" sz="quarter" idx="12"/>
          </p:nvPr>
        </p:nvSpPr>
        <p:spPr/>
        <p:txBody>
          <a:bodyPr/>
          <a:lstStyle/>
          <a:p>
            <a:fld id="{F8054C83-B58C-42B0-BFE8-C118028572FB}" type="slidenum">
              <a:rPr lang="en-US" sz="2400" smtClean="0"/>
              <a:t>17</a:t>
            </a:fld>
            <a:endParaRPr lang="en-US" sz="2400" dirty="0"/>
          </a:p>
        </p:txBody>
      </p:sp>
    </p:spTree>
    <p:extLst>
      <p:ext uri="{BB962C8B-B14F-4D97-AF65-F5344CB8AC3E}">
        <p14:creationId xmlns:p14="http://schemas.microsoft.com/office/powerpoint/2010/main" val="2420680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9EF8-6B7D-4645-B3B7-7FBEDC7714B9}"/>
              </a:ext>
            </a:extLst>
          </p:cNvPr>
          <p:cNvSpPr>
            <a:spLocks noGrp="1"/>
          </p:cNvSpPr>
          <p:nvPr>
            <p:ph type="title"/>
          </p:nvPr>
        </p:nvSpPr>
        <p:spPr>
          <a:xfrm>
            <a:off x="677334" y="401563"/>
            <a:ext cx="8596668" cy="708001"/>
          </a:xfrm>
        </p:spPr>
        <p:txBody>
          <a:bodyPr>
            <a:normAutofit/>
          </a:bodyPr>
          <a:lstStyle/>
          <a:p>
            <a:pPr algn="ctr"/>
            <a:r>
              <a:rPr lang="en-US" sz="4000" dirty="0">
                <a:latin typeface="Arial" panose="020B0604020202020204" pitchFamily="34" charset="0"/>
                <a:ea typeface="Calibri" panose="020F0502020204030204" pitchFamily="34" charset="0"/>
                <a:cs typeface="Times New Roman" panose="02020603050405020304" pitchFamily="18" charset="0"/>
              </a:rPr>
              <a:t>Summary</a:t>
            </a:r>
            <a:endParaRPr lang="en-US" sz="4000" dirty="0"/>
          </a:p>
        </p:txBody>
      </p:sp>
      <p:sp>
        <p:nvSpPr>
          <p:cNvPr id="3" name="Content Placeholder 2">
            <a:extLst>
              <a:ext uri="{FF2B5EF4-FFF2-40B4-BE49-F238E27FC236}">
                <a16:creationId xmlns:a16="http://schemas.microsoft.com/office/drawing/2014/main" id="{670F9FB6-D3D3-407B-B206-86343F319F24}"/>
              </a:ext>
            </a:extLst>
          </p:cNvPr>
          <p:cNvSpPr>
            <a:spLocks noGrp="1"/>
          </p:cNvSpPr>
          <p:nvPr>
            <p:ph idx="1"/>
          </p:nvPr>
        </p:nvSpPr>
        <p:spPr>
          <a:xfrm>
            <a:off x="601134" y="1109565"/>
            <a:ext cx="8596668" cy="3760148"/>
          </a:xfrm>
        </p:spPr>
        <p:txBody>
          <a:bodyPr/>
          <a:lstStyle/>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Arial" panose="020B0604020202020204" pitchFamily="34" charset="0"/>
              </a:rPr>
              <a:t>It’s okay to get a job!</a:t>
            </a:r>
          </a:p>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Arial" panose="020B0604020202020204" pitchFamily="34" charset="0"/>
              </a:rPr>
              <a:t>Even if you receive cash and healthcare benefits from SSA</a:t>
            </a:r>
          </a:p>
          <a:p>
            <a:pPr marL="0" marR="0" indent="0">
              <a:lnSpc>
                <a:spcPct val="107000"/>
              </a:lnSpc>
              <a:spcBef>
                <a:spcPts val="0"/>
              </a:spcBef>
              <a:spcAft>
                <a:spcPts val="0"/>
              </a:spcAft>
              <a:buNone/>
            </a:pPr>
            <a:endParaRPr lang="en-US" sz="2400" dirty="0">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Arial" panose="020B0604020202020204" pitchFamily="34" charset="0"/>
              </a:rPr>
              <a:t>SSI:</a:t>
            </a:r>
          </a:p>
          <a:p>
            <a:pPr>
              <a:lnSpc>
                <a:spcPct val="107000"/>
              </a:lnSpc>
              <a:spcBef>
                <a:spcPts val="0"/>
              </a:spcBef>
            </a:pPr>
            <a:r>
              <a:rPr lang="en-US" sz="2400" dirty="0">
                <a:latin typeface="Arial" panose="020B0604020202020204" pitchFamily="34" charset="0"/>
                <a:ea typeface="Calibri" panose="020F0502020204030204" pitchFamily="34" charset="0"/>
                <a:cs typeface="Arial" panose="020B0604020202020204" pitchFamily="34" charset="0"/>
              </a:rPr>
              <a:t>You always have more money when you receive SSI and are working</a:t>
            </a:r>
          </a:p>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Arial" panose="020B0604020202020204" pitchFamily="34" charset="0"/>
              </a:rPr>
              <a:t>SSDI and CDB:</a:t>
            </a:r>
          </a:p>
          <a:p>
            <a:pPr>
              <a:lnSpc>
                <a:spcPct val="107000"/>
              </a:lnSpc>
              <a:spcBef>
                <a:spcPts val="0"/>
              </a:spcBef>
            </a:pPr>
            <a:r>
              <a:rPr lang="en-US" sz="2400" dirty="0">
                <a:latin typeface="Arial" panose="020B0604020202020204" pitchFamily="34" charset="0"/>
                <a:ea typeface="Calibri" panose="020F0502020204030204" pitchFamily="34" charset="0"/>
                <a:cs typeface="Arial" panose="020B0604020202020204" pitchFamily="34" charset="0"/>
              </a:rPr>
              <a:t>You can earn a million dollars for at least nine months and benefits continue without change</a:t>
            </a:r>
          </a:p>
          <a:p>
            <a:endParaRPr lang="en-US" dirty="0"/>
          </a:p>
        </p:txBody>
      </p:sp>
      <p:pic>
        <p:nvPicPr>
          <p:cNvPr id="4" name="Picture 3" descr="Scrooge McDuck resting in a pile of money.&#10;">
            <a:extLst>
              <a:ext uri="{FF2B5EF4-FFF2-40B4-BE49-F238E27FC236}">
                <a16:creationId xmlns:a16="http://schemas.microsoft.com/office/drawing/2014/main" id="{05DE8BAD-C16C-4856-A620-50BC457BF6E0}"/>
              </a:ext>
            </a:extLst>
          </p:cNvPr>
          <p:cNvPicPr>
            <a:picLocks noChangeAspect="1"/>
          </p:cNvPicPr>
          <p:nvPr/>
        </p:nvPicPr>
        <p:blipFill>
          <a:blip r:embed="rId3"/>
          <a:stretch>
            <a:fillRect/>
          </a:stretch>
        </p:blipFill>
        <p:spPr>
          <a:xfrm>
            <a:off x="3492046" y="4699590"/>
            <a:ext cx="4556394" cy="2054041"/>
          </a:xfrm>
          <a:prstGeom prst="rect">
            <a:avLst/>
          </a:prstGeom>
        </p:spPr>
      </p:pic>
      <p:sp>
        <p:nvSpPr>
          <p:cNvPr id="5" name="Slide Number Placeholder 4">
            <a:extLst>
              <a:ext uri="{FF2B5EF4-FFF2-40B4-BE49-F238E27FC236}">
                <a16:creationId xmlns:a16="http://schemas.microsoft.com/office/drawing/2014/main" id="{78D37F5D-52CF-4087-9437-7F1AE426534D}"/>
              </a:ext>
            </a:extLst>
          </p:cNvPr>
          <p:cNvSpPr>
            <a:spLocks noGrp="1"/>
          </p:cNvSpPr>
          <p:nvPr>
            <p:ph type="sldNum" sz="quarter" idx="12"/>
          </p:nvPr>
        </p:nvSpPr>
        <p:spPr/>
        <p:txBody>
          <a:bodyPr/>
          <a:lstStyle/>
          <a:p>
            <a:fld id="{F8054C83-B58C-42B0-BFE8-C118028572FB}" type="slidenum">
              <a:rPr lang="en-US" sz="2400" smtClean="0"/>
              <a:t>18</a:t>
            </a:fld>
            <a:endParaRPr lang="en-US" sz="2400" dirty="0"/>
          </a:p>
        </p:txBody>
      </p:sp>
    </p:spTree>
    <p:extLst>
      <p:ext uri="{BB962C8B-B14F-4D97-AF65-F5344CB8AC3E}">
        <p14:creationId xmlns:p14="http://schemas.microsoft.com/office/powerpoint/2010/main" val="337906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60538-EFE2-4882-BD99-82BACE6BEBDC}"/>
              </a:ext>
            </a:extLst>
          </p:cNvPr>
          <p:cNvSpPr>
            <a:spLocks noGrp="1"/>
          </p:cNvSpPr>
          <p:nvPr>
            <p:ph type="title"/>
          </p:nvPr>
        </p:nvSpPr>
        <p:spPr>
          <a:xfrm>
            <a:off x="677334" y="609600"/>
            <a:ext cx="8596668" cy="1285301"/>
          </a:xfrm>
        </p:spPr>
        <p:txBody>
          <a:bodyPr>
            <a:normAutofit/>
          </a:bodyPr>
          <a:lstStyle/>
          <a:p>
            <a:r>
              <a:rPr lang="en-US" sz="4000" dirty="0">
                <a:latin typeface="Arial" panose="020B0604020202020204" pitchFamily="34" charset="0"/>
                <a:ea typeface="Calibri" panose="020F0502020204030204" pitchFamily="34" charset="0"/>
                <a:cs typeface="Times New Roman" panose="02020603050405020304" pitchFamily="18" charset="0"/>
              </a:rPr>
              <a:t>One More Work Incentive</a:t>
            </a:r>
            <a:endParaRPr lang="en-US" sz="4000" dirty="0"/>
          </a:p>
        </p:txBody>
      </p:sp>
      <p:sp>
        <p:nvSpPr>
          <p:cNvPr id="3" name="Content Placeholder 2">
            <a:extLst>
              <a:ext uri="{FF2B5EF4-FFF2-40B4-BE49-F238E27FC236}">
                <a16:creationId xmlns:a16="http://schemas.microsoft.com/office/drawing/2014/main" id="{340F83B8-B5B3-4E8C-B0C1-E776A3B64E92}"/>
              </a:ext>
            </a:extLst>
          </p:cNvPr>
          <p:cNvSpPr>
            <a:spLocks noGrp="1"/>
          </p:cNvSpPr>
          <p:nvPr>
            <p:ph idx="1"/>
          </p:nvPr>
        </p:nvSpPr>
        <p:spPr>
          <a:xfrm>
            <a:off x="677334" y="1807535"/>
            <a:ext cx="8596668" cy="4233827"/>
          </a:xfrm>
        </p:spPr>
        <p:txBody>
          <a:bodyPr/>
          <a:lstStyle/>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Times New Roman" panose="02020603050405020304" pitchFamily="18" charset="0"/>
              </a:rPr>
              <a:t>EXR: Expedited Reinstatement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24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400" dirty="0">
                <a:latin typeface="Arial" panose="020B0604020202020204" pitchFamily="34" charset="0"/>
                <a:ea typeface="Calibri" panose="020F0502020204030204" pitchFamily="34" charset="0"/>
                <a:cs typeface="Times New Roman" panose="02020603050405020304" pitchFamily="18" charset="0"/>
              </a:rPr>
              <a:t>Available for five years after benefits stop</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sz="24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400" dirty="0">
                <a:latin typeface="Arial" panose="020B0604020202020204" pitchFamily="34" charset="0"/>
                <a:ea typeface="Calibri" panose="020F0502020204030204" pitchFamily="34" charset="0"/>
                <a:cs typeface="Times New Roman" panose="02020603050405020304" pitchFamily="18" charset="0"/>
              </a:rPr>
              <a:t>Get benefits back within a month or two</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sz="24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400" dirty="0">
                <a:latin typeface="Arial" panose="020B0604020202020204" pitchFamily="34" charset="0"/>
                <a:ea typeface="Calibri" panose="020F0502020204030204" pitchFamily="34" charset="0"/>
                <a:cs typeface="Times New Roman" panose="02020603050405020304" pitchFamily="18" charset="0"/>
              </a:rPr>
              <a:t>No need to reapply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A3BE6D0-757C-4821-BC8A-9676476012C8}"/>
              </a:ext>
            </a:extLst>
          </p:cNvPr>
          <p:cNvSpPr>
            <a:spLocks noGrp="1"/>
          </p:cNvSpPr>
          <p:nvPr>
            <p:ph type="sldNum" sz="quarter" idx="12"/>
          </p:nvPr>
        </p:nvSpPr>
        <p:spPr/>
        <p:txBody>
          <a:bodyPr/>
          <a:lstStyle/>
          <a:p>
            <a:fld id="{F8054C83-B58C-42B0-BFE8-C118028572FB}" type="slidenum">
              <a:rPr lang="en-US" sz="2400" smtClean="0"/>
              <a:t>19</a:t>
            </a:fld>
            <a:endParaRPr lang="en-US" sz="2400" dirty="0"/>
          </a:p>
        </p:txBody>
      </p:sp>
    </p:spTree>
    <p:extLst>
      <p:ext uri="{BB962C8B-B14F-4D97-AF65-F5344CB8AC3E}">
        <p14:creationId xmlns:p14="http://schemas.microsoft.com/office/powerpoint/2010/main" val="3919512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313D5-63EA-49C3-B4C7-0BEA9D95FAF1}"/>
              </a:ext>
            </a:extLst>
          </p:cNvPr>
          <p:cNvSpPr>
            <a:spLocks noGrp="1"/>
          </p:cNvSpPr>
          <p:nvPr>
            <p:ph type="title"/>
          </p:nvPr>
        </p:nvSpPr>
        <p:spPr>
          <a:xfrm>
            <a:off x="4764627" y="598812"/>
            <a:ext cx="5531663" cy="2227730"/>
          </a:xfrm>
        </p:spPr>
        <p:txBody>
          <a:bodyPr anchor="ctr">
            <a:normAutofit/>
          </a:bodyPr>
          <a:lstStyle/>
          <a:p>
            <a:r>
              <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rPr>
              <a:t>The Benefits of Working</a:t>
            </a:r>
            <a:endParaRPr lang="en-US" sz="4000" dirty="0">
              <a:solidFill>
                <a:schemeClr val="tx1"/>
              </a:solidFill>
            </a:endParaRPr>
          </a:p>
        </p:txBody>
      </p:sp>
      <p:sp>
        <p:nvSpPr>
          <p:cNvPr id="3" name="Content Placeholder 2">
            <a:extLst>
              <a:ext uri="{FF2B5EF4-FFF2-40B4-BE49-F238E27FC236}">
                <a16:creationId xmlns:a16="http://schemas.microsoft.com/office/drawing/2014/main" id="{70C28734-E750-4B60-9EF6-B44C229FE838}"/>
              </a:ext>
            </a:extLst>
          </p:cNvPr>
          <p:cNvSpPr>
            <a:spLocks noGrp="1"/>
          </p:cNvSpPr>
          <p:nvPr>
            <p:ph idx="1"/>
          </p:nvPr>
        </p:nvSpPr>
        <p:spPr>
          <a:xfrm>
            <a:off x="4537498" y="2727162"/>
            <a:ext cx="5531663" cy="3226586"/>
          </a:xfrm>
        </p:spPr>
        <p:txBody>
          <a:bodyPr anchor="t">
            <a:normAutofit/>
          </a:bodyPr>
          <a:lstStyle/>
          <a:p>
            <a:pPr>
              <a:spcBef>
                <a:spcPts val="0"/>
              </a:spcBef>
              <a:tabLst>
                <a:tab pos="228600" algn="l"/>
                <a:tab pos="457200" algn="l"/>
              </a:tabLst>
            </a:pPr>
            <a:r>
              <a:rPr lang="en-US"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Learning new skills</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spcBef>
                <a:spcPts val="0"/>
              </a:spcBef>
              <a:tabLst>
                <a:tab pos="228600" algn="l"/>
                <a:tab pos="457200" algn="l"/>
              </a:tabLst>
            </a:pPr>
            <a:r>
              <a:rPr lang="en-US"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Having more money to spend</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spcBef>
                <a:spcPts val="0"/>
              </a:spcBef>
              <a:tabLst>
                <a:tab pos="228600" algn="l"/>
                <a:tab pos="457200" algn="l"/>
              </a:tabLst>
            </a:pPr>
            <a:r>
              <a:rPr lang="en-US"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Having more money to save</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spcBef>
                <a:spcPts val="0"/>
              </a:spcBef>
              <a:tabLst>
                <a:tab pos="228600" algn="l"/>
                <a:tab pos="457200" algn="l"/>
              </a:tabLst>
            </a:pPr>
            <a:r>
              <a:rPr lang="en-US"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Finding new friends</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spcBef>
                <a:spcPts val="0"/>
              </a:spcBef>
              <a:tabLst>
                <a:tab pos="228600" algn="l"/>
                <a:tab pos="457200" algn="l"/>
              </a:tabLst>
            </a:pPr>
            <a:r>
              <a:rPr lang="en-US"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Accomplishing something important or helpful to others</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tabLst>
                <a:tab pos="228600" algn="l"/>
                <a:tab pos="457200" algn="l"/>
              </a:tabLst>
            </a:pP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tabLst>
                <a:tab pos="228600" algn="l"/>
                <a:tab pos="457200" algn="l"/>
              </a:tabLst>
            </a:pPr>
            <a:r>
              <a:rPr lang="en-US"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Which is most important to you?</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FFFFFF"/>
              </a:solidFill>
            </a:endParaRPr>
          </a:p>
        </p:txBody>
      </p:sp>
      <p:pic>
        <p:nvPicPr>
          <p:cNvPr id="4" name="Picture 3" descr="A cartoon hammer and nails">
            <a:extLst>
              <a:ext uri="{FF2B5EF4-FFF2-40B4-BE49-F238E27FC236}">
                <a16:creationId xmlns:a16="http://schemas.microsoft.com/office/drawing/2014/main" id="{8FD53F82-D0CC-4157-B6C2-F2289497753D}"/>
              </a:ext>
            </a:extLst>
          </p:cNvPr>
          <p:cNvPicPr>
            <a:picLocks noChangeAspect="1"/>
          </p:cNvPicPr>
          <p:nvPr/>
        </p:nvPicPr>
        <p:blipFill>
          <a:blip r:embed="rId3"/>
          <a:stretch>
            <a:fillRect/>
          </a:stretch>
        </p:blipFill>
        <p:spPr>
          <a:xfrm>
            <a:off x="886003" y="1123949"/>
            <a:ext cx="3423000" cy="4610101"/>
          </a:xfrm>
          <a:prstGeom prst="rect">
            <a:avLst/>
          </a:prstGeom>
        </p:spPr>
      </p:pic>
      <p:sp>
        <p:nvSpPr>
          <p:cNvPr id="5" name="Slide Number Placeholder 4">
            <a:extLst>
              <a:ext uri="{FF2B5EF4-FFF2-40B4-BE49-F238E27FC236}">
                <a16:creationId xmlns:a16="http://schemas.microsoft.com/office/drawing/2014/main" id="{D85D4A64-8420-4A67-88A8-BEBE638E0C5D}"/>
              </a:ext>
            </a:extLst>
          </p:cNvPr>
          <p:cNvSpPr>
            <a:spLocks noGrp="1"/>
          </p:cNvSpPr>
          <p:nvPr>
            <p:ph type="sldNum" sz="quarter" idx="12"/>
          </p:nvPr>
        </p:nvSpPr>
        <p:spPr/>
        <p:txBody>
          <a:bodyPr/>
          <a:lstStyle/>
          <a:p>
            <a:fld id="{F8054C83-B58C-42B0-BFE8-C118028572FB}" type="slidenum">
              <a:rPr lang="en-US" sz="2400" smtClean="0"/>
              <a:t>2</a:t>
            </a:fld>
            <a:endParaRPr lang="en-US" sz="2400" dirty="0"/>
          </a:p>
        </p:txBody>
      </p:sp>
    </p:spTree>
    <p:extLst>
      <p:ext uri="{BB962C8B-B14F-4D97-AF65-F5344CB8AC3E}">
        <p14:creationId xmlns:p14="http://schemas.microsoft.com/office/powerpoint/2010/main" val="3897204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9F332-D3F6-42CC-AAB1-0C284FF62A2B}"/>
              </a:ext>
            </a:extLst>
          </p:cNvPr>
          <p:cNvSpPr>
            <a:spLocks noGrp="1"/>
          </p:cNvSpPr>
          <p:nvPr>
            <p:ph type="title"/>
          </p:nvPr>
        </p:nvSpPr>
        <p:spPr>
          <a:xfrm>
            <a:off x="677334" y="609600"/>
            <a:ext cx="8596668" cy="871728"/>
          </a:xfrm>
        </p:spPr>
        <p:txBody>
          <a:bodyPr>
            <a:normAutofit/>
          </a:bodyPr>
          <a:lstStyle/>
          <a:p>
            <a:r>
              <a:rPr lang="en-US" sz="4000" dirty="0">
                <a:latin typeface="Arial" panose="020B0604020202020204" pitchFamily="34" charset="0"/>
                <a:ea typeface="Calibri" panose="020F0502020204030204" pitchFamily="34" charset="0"/>
                <a:cs typeface="Times New Roman" panose="02020603050405020304" pitchFamily="18" charset="0"/>
              </a:rPr>
              <a:t>ABLE Accounts</a:t>
            </a:r>
            <a:endParaRPr lang="en-US" sz="4000" dirty="0"/>
          </a:p>
        </p:txBody>
      </p:sp>
      <p:sp>
        <p:nvSpPr>
          <p:cNvPr id="3" name="Content Placeholder 2">
            <a:extLst>
              <a:ext uri="{FF2B5EF4-FFF2-40B4-BE49-F238E27FC236}">
                <a16:creationId xmlns:a16="http://schemas.microsoft.com/office/drawing/2014/main" id="{A663EC25-769F-41AB-84C7-0BAA50F2BE3A}"/>
              </a:ext>
            </a:extLst>
          </p:cNvPr>
          <p:cNvSpPr>
            <a:spLocks noGrp="1"/>
          </p:cNvSpPr>
          <p:nvPr>
            <p:ph idx="1"/>
          </p:nvPr>
        </p:nvSpPr>
        <p:spPr>
          <a:xfrm>
            <a:off x="677334" y="1481329"/>
            <a:ext cx="8596668" cy="4666084"/>
          </a:xfrm>
        </p:spPr>
        <p:txBody>
          <a:bodyPr>
            <a:normAutofit/>
          </a:bodyPr>
          <a:lstStyle/>
          <a:p>
            <a:pPr>
              <a:lnSpc>
                <a:spcPct val="107000"/>
              </a:lnSpc>
              <a:spcBef>
                <a:spcPts val="0"/>
              </a:spcBef>
              <a:tabLst>
                <a:tab pos="228600" algn="l"/>
                <a:tab pos="457200" algn="l"/>
              </a:tabLst>
            </a:pPr>
            <a:r>
              <a:rPr lang="en-US" sz="2400" dirty="0">
                <a:latin typeface="Arial" panose="020B0604020202020204" pitchFamily="34" charset="0"/>
                <a:ea typeface="Calibri" panose="020F0502020204030204" pitchFamily="34" charset="0"/>
                <a:cs typeface="Times New Roman" panose="02020603050405020304" pitchFamily="18" charset="0"/>
              </a:rPr>
              <a:t>Save up to $15,000 annually with no impact on cash or health benefits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tabLst>
                <a:tab pos="228600" algn="l"/>
                <a:tab pos="457200" algn="l"/>
              </a:tabLst>
            </a:pPr>
            <a:r>
              <a:rPr lang="en-US" sz="2400" dirty="0">
                <a:latin typeface="Arial" panose="020B0604020202020204" pitchFamily="34" charset="0"/>
                <a:ea typeface="Calibri" panose="020F0502020204030204" pitchFamily="34" charset="0"/>
                <a:cs typeface="Times New Roman" panose="02020603050405020304" pitchFamily="18" charset="0"/>
              </a:rPr>
              <a:t>Save even more if you are working</a:t>
            </a:r>
          </a:p>
          <a:p>
            <a:pPr>
              <a:lnSpc>
                <a:spcPct val="107000"/>
              </a:lnSpc>
              <a:spcBef>
                <a:spcPts val="0"/>
              </a:spcBef>
              <a:tabLst>
                <a:tab pos="228600" algn="l"/>
                <a:tab pos="457200" algn="l"/>
              </a:tabLst>
            </a:pPr>
            <a:r>
              <a:rPr lang="en-US" sz="2400" dirty="0">
                <a:latin typeface="Arial" panose="020B0604020202020204" pitchFamily="34" charset="0"/>
                <a:ea typeface="Calibri" panose="020F0502020204030204" pitchFamily="34" charset="0"/>
                <a:cs typeface="Times New Roman" panose="02020603050405020304" pitchFamily="18" charset="0"/>
              </a:rPr>
              <a:t>Some have optional pre-paid debit cards</a:t>
            </a:r>
          </a:p>
          <a:p>
            <a:pPr>
              <a:lnSpc>
                <a:spcPct val="107000"/>
              </a:lnSpc>
              <a:spcBef>
                <a:spcPts val="0"/>
              </a:spcBef>
              <a:tabLst>
                <a:tab pos="228600" algn="l"/>
                <a:tab pos="457200" algn="l"/>
              </a:tabLst>
            </a:pPr>
            <a:r>
              <a:rPr lang="en-US" sz="2400" dirty="0">
                <a:latin typeface="Arial" panose="020B0604020202020204" pitchFamily="34" charset="0"/>
                <a:ea typeface="Calibri" panose="020F0502020204030204" pitchFamily="34" charset="0"/>
                <a:cs typeface="Times New Roman" panose="02020603050405020304" pitchFamily="18" charset="0"/>
              </a:rPr>
              <a:t>Use this money to pay for Qualified Disability Expenses (QDEs)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tabLst>
                <a:tab pos="228600" algn="l"/>
                <a:tab pos="457200" algn="l"/>
              </a:tabLst>
            </a:pPr>
            <a:r>
              <a:rPr lang="en-US" sz="2400" dirty="0">
                <a:latin typeface="Arial" panose="020B0604020202020204" pitchFamily="34" charset="0"/>
                <a:ea typeface="Calibri" panose="020F0502020204030204" pitchFamily="34" charset="0"/>
                <a:cs typeface="Times New Roman" panose="02020603050405020304" pitchFamily="18" charset="0"/>
              </a:rPr>
              <a:t>QDEs are anything that help you Achieve a Better Life Experience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tabLst>
                <a:tab pos="228600" algn="l"/>
                <a:tab pos="457200" algn="l"/>
              </a:tabLst>
            </a:pPr>
            <a:r>
              <a:rPr lang="en-US" sz="2400" dirty="0">
                <a:latin typeface="Arial" panose="020B0604020202020204" pitchFamily="34" charset="0"/>
                <a:ea typeface="Calibri" panose="020F0502020204030204" pitchFamily="34" charset="0"/>
                <a:cs typeface="Times New Roman" panose="02020603050405020304" pitchFamily="18" charset="0"/>
              </a:rPr>
              <a:t>Examples: rent, food, clothing, assistive technology, transportation, and much more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35E9B5C-5BF0-4433-B9A1-41D514302DCE}"/>
              </a:ext>
            </a:extLst>
          </p:cNvPr>
          <p:cNvSpPr>
            <a:spLocks noGrp="1"/>
          </p:cNvSpPr>
          <p:nvPr>
            <p:ph type="sldNum" sz="quarter" idx="12"/>
          </p:nvPr>
        </p:nvSpPr>
        <p:spPr>
          <a:xfrm>
            <a:off x="8590663" y="6041362"/>
            <a:ext cx="707573" cy="425539"/>
          </a:xfrm>
        </p:spPr>
        <p:txBody>
          <a:bodyPr/>
          <a:lstStyle/>
          <a:p>
            <a:fld id="{F8054C83-B58C-42B0-BFE8-C118028572FB}" type="slidenum">
              <a:rPr lang="en-US" sz="2400" smtClean="0"/>
              <a:t>20</a:t>
            </a:fld>
            <a:endParaRPr lang="en-US" dirty="0"/>
          </a:p>
        </p:txBody>
      </p:sp>
    </p:spTree>
    <p:extLst>
      <p:ext uri="{BB962C8B-B14F-4D97-AF65-F5344CB8AC3E}">
        <p14:creationId xmlns:p14="http://schemas.microsoft.com/office/powerpoint/2010/main" val="17820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801B1-045E-45FC-9E8E-A25A3CEDE463}"/>
              </a:ext>
            </a:extLst>
          </p:cNvPr>
          <p:cNvSpPr>
            <a:spLocks noGrp="1"/>
          </p:cNvSpPr>
          <p:nvPr>
            <p:ph type="title"/>
          </p:nvPr>
        </p:nvSpPr>
        <p:spPr>
          <a:xfrm>
            <a:off x="677334" y="609600"/>
            <a:ext cx="8596668" cy="853441"/>
          </a:xfrm>
        </p:spPr>
        <p:txBody>
          <a:bodyPr>
            <a:normAutofit fontScale="90000"/>
          </a:bodyPr>
          <a:lstStyle/>
          <a:p>
            <a:r>
              <a:rPr lang="en-US" sz="4000" dirty="0">
                <a:latin typeface="Arial" panose="020B0604020202020204" pitchFamily="34" charset="0"/>
                <a:ea typeface="Calibri" panose="020F0502020204030204" pitchFamily="34" charset="0"/>
                <a:cs typeface="Times New Roman" panose="02020603050405020304" pitchFamily="18" charset="0"/>
              </a:rPr>
              <a:t>California Department of </a:t>
            </a:r>
            <a:r>
              <a:rPr lang="en-US" sz="4400" dirty="0">
                <a:latin typeface="Arial" panose="020B0604020202020204" pitchFamily="34" charset="0"/>
                <a:ea typeface="Calibri" panose="020F0502020204030204" pitchFamily="34" charset="0"/>
                <a:cs typeface="Times New Roman" panose="02020603050405020304" pitchFamily="18" charset="0"/>
              </a:rPr>
              <a:t>Rehabilitation</a:t>
            </a:r>
            <a:endParaRPr lang="en-US" sz="4400" dirty="0"/>
          </a:p>
        </p:txBody>
      </p:sp>
      <p:sp>
        <p:nvSpPr>
          <p:cNvPr id="3" name="Content Placeholder 2">
            <a:extLst>
              <a:ext uri="{FF2B5EF4-FFF2-40B4-BE49-F238E27FC236}">
                <a16:creationId xmlns:a16="http://schemas.microsoft.com/office/drawing/2014/main" id="{B323F563-DA9D-40F0-9430-4386E1E52ACA}"/>
              </a:ext>
            </a:extLst>
          </p:cNvPr>
          <p:cNvSpPr>
            <a:spLocks noGrp="1"/>
          </p:cNvSpPr>
          <p:nvPr>
            <p:ph idx="1"/>
          </p:nvPr>
        </p:nvSpPr>
        <p:spPr>
          <a:xfrm>
            <a:off x="677334" y="1463041"/>
            <a:ext cx="5418666" cy="4921324"/>
          </a:xfrm>
        </p:spPr>
        <p:txBody>
          <a:bodyPr>
            <a:normAutofit/>
          </a:bodyPr>
          <a:lstStyle/>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Arial" panose="020B0604020202020204" pitchFamily="34" charset="0"/>
              </a:rPr>
              <a:t>Work Incentives Planners (WIPs)</a:t>
            </a:r>
          </a:p>
          <a:p>
            <a:pPr marL="0" marR="0" indent="0">
              <a:lnSpc>
                <a:spcPct val="107000"/>
              </a:lnSpc>
              <a:spcBef>
                <a:spcPts val="0"/>
              </a:spcBef>
              <a:spcAft>
                <a:spcPts val="0"/>
              </a:spcAft>
              <a:buNone/>
            </a:pPr>
            <a:endParaRPr lang="en-US" sz="2400" dirty="0">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Arial" panose="020B0604020202020204" pitchFamily="34" charset="0"/>
              </a:rPr>
              <a:t>Before receiving WIP Services, beneficiaries must:</a:t>
            </a:r>
          </a:p>
          <a:p>
            <a:pPr>
              <a:lnSpc>
                <a:spcPct val="107000"/>
              </a:lnSpc>
              <a:spcBef>
                <a:spcPts val="0"/>
              </a:spcBef>
              <a:tabLst>
                <a:tab pos="228600" algn="l"/>
                <a:tab pos="457200" algn="l"/>
              </a:tabLst>
            </a:pPr>
            <a:r>
              <a:rPr lang="en-US" sz="2400" dirty="0">
                <a:latin typeface="Arial" panose="020B0604020202020204" pitchFamily="34" charset="0"/>
                <a:ea typeface="Calibri" panose="020F0502020204030204" pitchFamily="34" charset="0"/>
                <a:cs typeface="Arial" panose="020B0604020202020204" pitchFamily="34" charset="0"/>
              </a:rPr>
              <a:t>Request their Benefits Planning Query (BPQY) from the SSA</a:t>
            </a:r>
          </a:p>
          <a:p>
            <a:pPr>
              <a:lnSpc>
                <a:spcPct val="107000"/>
              </a:lnSpc>
              <a:spcBef>
                <a:spcPts val="0"/>
              </a:spcBef>
              <a:tabLst>
                <a:tab pos="228600" algn="l"/>
                <a:tab pos="457200" algn="l"/>
              </a:tabLst>
            </a:pPr>
            <a:r>
              <a:rPr lang="en-US" sz="2400" dirty="0">
                <a:latin typeface="Arial" panose="020B0604020202020204" pitchFamily="34" charset="0"/>
                <a:ea typeface="Calibri" panose="020F0502020204030204" pitchFamily="34" charset="0"/>
                <a:cs typeface="Arial" panose="020B0604020202020204" pitchFamily="34" charset="0"/>
              </a:rPr>
              <a:t>Give their BPQY to the WIP</a:t>
            </a:r>
          </a:p>
          <a:p>
            <a:pPr>
              <a:lnSpc>
                <a:spcPct val="107000"/>
              </a:lnSpc>
              <a:spcBef>
                <a:spcPts val="0"/>
              </a:spcBef>
              <a:tabLst>
                <a:tab pos="228600" algn="l"/>
                <a:tab pos="457200" algn="l"/>
              </a:tabLst>
            </a:pPr>
            <a:r>
              <a:rPr lang="en-US" sz="2400" dirty="0">
                <a:latin typeface="Arial" panose="020B0604020202020204" pitchFamily="34" charset="0"/>
                <a:ea typeface="Calibri" panose="020F0502020204030204" pitchFamily="34" charset="0"/>
                <a:cs typeface="Arial" panose="020B0604020202020204" pitchFamily="34" charset="0"/>
              </a:rPr>
              <a:t>Have completed their training program</a:t>
            </a:r>
          </a:p>
          <a:p>
            <a:pPr>
              <a:lnSpc>
                <a:spcPct val="107000"/>
              </a:lnSpc>
              <a:spcBef>
                <a:spcPts val="0"/>
              </a:spcBef>
              <a:tabLst>
                <a:tab pos="228600" algn="l"/>
                <a:tab pos="457200" algn="l"/>
              </a:tabLst>
            </a:pPr>
            <a:r>
              <a:rPr lang="en-US" sz="2400" dirty="0">
                <a:latin typeface="Arial" panose="020B0604020202020204" pitchFamily="34" charset="0"/>
                <a:ea typeface="Calibri" panose="020F0502020204030204" pitchFamily="34" charset="0"/>
                <a:cs typeface="Arial" panose="020B0604020202020204" pitchFamily="34" charset="0"/>
              </a:rPr>
              <a:t>Be ready to do whatever it takes to find and keep a job</a:t>
            </a:r>
          </a:p>
          <a:p>
            <a:endParaRPr lang="en-US" dirty="0"/>
          </a:p>
        </p:txBody>
      </p:sp>
      <p:pic>
        <p:nvPicPr>
          <p:cNvPr id="4" name="Picture 3" descr="Department of Rehabilitation Logo.">
            <a:extLst>
              <a:ext uri="{FF2B5EF4-FFF2-40B4-BE49-F238E27FC236}">
                <a16:creationId xmlns:a16="http://schemas.microsoft.com/office/drawing/2014/main" id="{1C859392-4917-437B-9D3A-A5EAF30860E3}"/>
              </a:ext>
            </a:extLst>
          </p:cNvPr>
          <p:cNvPicPr>
            <a:picLocks noChangeAspect="1"/>
          </p:cNvPicPr>
          <p:nvPr/>
        </p:nvPicPr>
        <p:blipFill>
          <a:blip r:embed="rId3"/>
          <a:stretch>
            <a:fillRect/>
          </a:stretch>
        </p:blipFill>
        <p:spPr>
          <a:xfrm>
            <a:off x="6317745" y="2160589"/>
            <a:ext cx="3237257" cy="2700762"/>
          </a:xfrm>
          <a:prstGeom prst="rect">
            <a:avLst/>
          </a:prstGeom>
        </p:spPr>
      </p:pic>
      <p:sp>
        <p:nvSpPr>
          <p:cNvPr id="5" name="Slide Number Placeholder 4">
            <a:extLst>
              <a:ext uri="{FF2B5EF4-FFF2-40B4-BE49-F238E27FC236}">
                <a16:creationId xmlns:a16="http://schemas.microsoft.com/office/drawing/2014/main" id="{B49A073C-D67C-47DB-8B72-6E6AA5F39567}"/>
              </a:ext>
            </a:extLst>
          </p:cNvPr>
          <p:cNvSpPr>
            <a:spLocks noGrp="1"/>
          </p:cNvSpPr>
          <p:nvPr>
            <p:ph type="sldNum" sz="quarter" idx="12"/>
          </p:nvPr>
        </p:nvSpPr>
        <p:spPr/>
        <p:txBody>
          <a:bodyPr/>
          <a:lstStyle/>
          <a:p>
            <a:fld id="{F8054C83-B58C-42B0-BFE8-C118028572FB}" type="slidenum">
              <a:rPr lang="en-US" sz="2400" smtClean="0"/>
              <a:t>21</a:t>
            </a:fld>
            <a:endParaRPr lang="en-US" sz="2400" dirty="0"/>
          </a:p>
        </p:txBody>
      </p:sp>
    </p:spTree>
    <p:extLst>
      <p:ext uri="{BB962C8B-B14F-4D97-AF65-F5344CB8AC3E}">
        <p14:creationId xmlns:p14="http://schemas.microsoft.com/office/powerpoint/2010/main" val="2349335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01957-4C23-4FDF-B74B-DF44CFE64FFB}"/>
              </a:ext>
            </a:extLst>
          </p:cNvPr>
          <p:cNvSpPr>
            <a:spLocks noGrp="1"/>
          </p:cNvSpPr>
          <p:nvPr>
            <p:ph type="title"/>
          </p:nvPr>
        </p:nvSpPr>
        <p:spPr>
          <a:xfrm>
            <a:off x="677334" y="451513"/>
            <a:ext cx="8869002" cy="737207"/>
          </a:xfrm>
        </p:spPr>
        <p:txBody>
          <a:bodyPr>
            <a:normAutofit/>
          </a:bodyPr>
          <a:lstStyle/>
          <a:p>
            <a:r>
              <a:rPr lang="en-US" sz="4000" dirty="0">
                <a:latin typeface="Arial" panose="020B0604020202020204" pitchFamily="34" charset="0"/>
                <a:cs typeface="Arial" panose="020B0604020202020204" pitchFamily="34" charset="0"/>
              </a:rPr>
              <a:t>Don’t Have a Case Open?</a:t>
            </a:r>
          </a:p>
        </p:txBody>
      </p:sp>
      <p:sp>
        <p:nvSpPr>
          <p:cNvPr id="3" name="Content Placeholder 2">
            <a:extLst>
              <a:ext uri="{FF2B5EF4-FFF2-40B4-BE49-F238E27FC236}">
                <a16:creationId xmlns:a16="http://schemas.microsoft.com/office/drawing/2014/main" id="{97676BDB-E794-4AD6-ADD9-0CA9CE9B5335}"/>
              </a:ext>
            </a:extLst>
          </p:cNvPr>
          <p:cNvSpPr>
            <a:spLocks noGrp="1"/>
          </p:cNvSpPr>
          <p:nvPr>
            <p:ph idx="1"/>
          </p:nvPr>
        </p:nvSpPr>
        <p:spPr>
          <a:xfrm>
            <a:off x="677334" y="1188721"/>
            <a:ext cx="8869002" cy="4852642"/>
          </a:xfrm>
        </p:spPr>
        <p:txBody>
          <a:bodyPr>
            <a:normAutofit lnSpcReduction="10000"/>
          </a:bodyPr>
          <a:lstStyle/>
          <a:p>
            <a:pPr marL="0" indent="0">
              <a:buNone/>
            </a:pPr>
            <a:r>
              <a:rPr lang="en-US" sz="2400" dirty="0">
                <a:latin typeface="Arial" panose="020B0604020202020204" pitchFamily="34" charset="0"/>
                <a:cs typeface="Arial" panose="020B0604020202020204" pitchFamily="34" charset="0"/>
              </a:rPr>
              <a:t>Work Incentives Planning and Assistance (WIPA) Projects:</a:t>
            </a:r>
          </a:p>
          <a:p>
            <a:r>
              <a:rPr lang="en-US" sz="2400" dirty="0">
                <a:latin typeface="Arial" panose="020B0604020202020204" pitchFamily="34" charset="0"/>
                <a:cs typeface="Arial" panose="020B0604020202020204" pitchFamily="34" charset="0"/>
              </a:rPr>
              <a:t>Provide benefits planning services</a:t>
            </a:r>
          </a:p>
          <a:p>
            <a:r>
              <a:rPr lang="en-US" sz="2400" dirty="0">
                <a:latin typeface="Arial" panose="020B0604020202020204" pitchFamily="34" charset="0"/>
                <a:cs typeface="Arial" panose="020B0604020202020204" pitchFamily="34" charset="0"/>
              </a:rPr>
              <a:t>Mainly serve beneficiaries remotely</a:t>
            </a:r>
          </a:p>
          <a:p>
            <a:r>
              <a:rPr lang="en-US" sz="2400" dirty="0">
                <a:latin typeface="Arial" panose="020B0604020202020204" pitchFamily="34" charset="0"/>
                <a:cs typeface="Arial" panose="020B0604020202020204" pitchFamily="34" charset="0"/>
              </a:rPr>
              <a:t>Provide benefits planning to students, even if they aren’t seeking employment</a:t>
            </a:r>
          </a:p>
          <a:p>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Employment Networks (ENs):</a:t>
            </a:r>
          </a:p>
          <a:p>
            <a:r>
              <a:rPr lang="en-US" sz="2400" dirty="0">
                <a:latin typeface="Arial" panose="020B0604020202020204" pitchFamily="34" charset="0"/>
                <a:cs typeface="Arial" panose="020B0604020202020204" pitchFamily="34" charset="0"/>
              </a:rPr>
              <a:t>Some have benefits planners but not all</a:t>
            </a:r>
          </a:p>
          <a:p>
            <a:r>
              <a:rPr lang="en-US" sz="2400" dirty="0">
                <a:latin typeface="Arial" panose="020B0604020202020204" pitchFamily="34" charset="0"/>
                <a:cs typeface="Arial" panose="020B0604020202020204" pitchFamily="34" charset="0"/>
              </a:rPr>
              <a:t>Serve beneficiaries who do not have an open case with a state vocational rehabilitation agency</a:t>
            </a:r>
          </a:p>
          <a:p>
            <a:r>
              <a:rPr lang="en-US" sz="2400" dirty="0">
                <a:latin typeface="Arial" panose="020B0604020202020204" pitchFamily="34" charset="0"/>
                <a:cs typeface="Arial" panose="020B0604020202020204" pitchFamily="34" charset="0"/>
              </a:rPr>
              <a:t>Ticket to Work (TTW) can be assigned to them</a:t>
            </a:r>
          </a:p>
        </p:txBody>
      </p:sp>
      <p:sp>
        <p:nvSpPr>
          <p:cNvPr id="4" name="Slide Number Placeholder 3">
            <a:extLst>
              <a:ext uri="{FF2B5EF4-FFF2-40B4-BE49-F238E27FC236}">
                <a16:creationId xmlns:a16="http://schemas.microsoft.com/office/drawing/2014/main" id="{0C938475-71BF-47A4-B5E6-AC588453329F}"/>
              </a:ext>
            </a:extLst>
          </p:cNvPr>
          <p:cNvSpPr>
            <a:spLocks noGrp="1"/>
          </p:cNvSpPr>
          <p:nvPr>
            <p:ph type="sldNum" sz="quarter" idx="12"/>
          </p:nvPr>
        </p:nvSpPr>
        <p:spPr/>
        <p:txBody>
          <a:bodyPr/>
          <a:lstStyle/>
          <a:p>
            <a:fld id="{F8054C83-B58C-42B0-BFE8-C118028572FB}" type="slidenum">
              <a:rPr lang="en-US" sz="2400" smtClean="0"/>
              <a:t>22</a:t>
            </a:fld>
            <a:endParaRPr lang="en-US" sz="2400" dirty="0"/>
          </a:p>
        </p:txBody>
      </p:sp>
    </p:spTree>
    <p:extLst>
      <p:ext uri="{BB962C8B-B14F-4D97-AF65-F5344CB8AC3E}">
        <p14:creationId xmlns:p14="http://schemas.microsoft.com/office/powerpoint/2010/main" val="4090801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E4F76-D283-44E9-8BD9-62FEB028E7C2}"/>
              </a:ext>
            </a:extLst>
          </p:cNvPr>
          <p:cNvSpPr>
            <a:spLocks noGrp="1"/>
          </p:cNvSpPr>
          <p:nvPr>
            <p:ph type="title"/>
          </p:nvPr>
        </p:nvSpPr>
        <p:spPr>
          <a:xfrm>
            <a:off x="677334" y="609600"/>
            <a:ext cx="8596668" cy="999745"/>
          </a:xfrm>
        </p:spPr>
        <p:txBody>
          <a:bodyPr>
            <a:normAutofit/>
          </a:bodyPr>
          <a:lstStyle/>
          <a:p>
            <a:r>
              <a:rPr lang="en-US" sz="4000" dirty="0">
                <a:latin typeface="Arial" panose="020B0604020202020204" pitchFamily="34" charset="0"/>
                <a:ea typeface="Calibri" panose="020F0502020204030204" pitchFamily="34" charset="0"/>
                <a:cs typeface="Times New Roman" panose="02020603050405020304" pitchFamily="18" charset="0"/>
              </a:rPr>
              <a:t>Resources</a:t>
            </a:r>
            <a:endParaRPr lang="en-US" sz="4000" dirty="0"/>
          </a:p>
        </p:txBody>
      </p:sp>
      <p:sp>
        <p:nvSpPr>
          <p:cNvPr id="3" name="Content Placeholder 2">
            <a:extLst>
              <a:ext uri="{FF2B5EF4-FFF2-40B4-BE49-F238E27FC236}">
                <a16:creationId xmlns:a16="http://schemas.microsoft.com/office/drawing/2014/main" id="{80A7859E-ED31-4E72-9BFB-459BCAD2E9CB}"/>
              </a:ext>
            </a:extLst>
          </p:cNvPr>
          <p:cNvSpPr>
            <a:spLocks noGrp="1"/>
          </p:cNvSpPr>
          <p:nvPr>
            <p:ph idx="1"/>
          </p:nvPr>
        </p:nvSpPr>
        <p:spPr>
          <a:xfrm>
            <a:off x="677334" y="1609345"/>
            <a:ext cx="8596668" cy="4432018"/>
          </a:xfrm>
        </p:spPr>
        <p:txBody>
          <a:bodyPr/>
          <a:lstStyle/>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Times New Roman" panose="02020603050405020304" pitchFamily="18" charset="0"/>
              </a:rPr>
              <a:t>Links: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400" dirty="0">
                <a:latin typeface="Arial" panose="020B0604020202020204" pitchFamily="34" charset="0"/>
                <a:ea typeface="Calibri" panose="020F0502020204030204" pitchFamily="34" charset="0"/>
                <a:cs typeface="Times New Roman" panose="02020603050405020304" pitchFamily="18" charset="0"/>
              </a:rPr>
              <a:t>Create a MySSA Account: www.ssa.gov/myaccount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400" dirty="0">
                <a:latin typeface="Arial" panose="020B0604020202020204" pitchFamily="34" charset="0"/>
                <a:ea typeface="Calibri" panose="020F0502020204030204" pitchFamily="34" charset="0"/>
                <a:cs typeface="Times New Roman" panose="02020603050405020304" pitchFamily="18" charset="0"/>
              </a:rPr>
              <a:t>Explore DB101.org</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400" dirty="0">
                <a:latin typeface="Arial" panose="020B0604020202020204" pitchFamily="34" charset="0"/>
                <a:ea typeface="Calibri" panose="020F0502020204030204" pitchFamily="34" charset="0"/>
                <a:cs typeface="Times New Roman" panose="02020603050405020304" pitchFamily="18" charset="0"/>
              </a:rPr>
              <a:t>Learn more about ABLE accounts at ABLENRC.org</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400" dirty="0">
                <a:latin typeface="Arial" panose="020B0604020202020204" pitchFamily="34" charset="0"/>
                <a:ea typeface="Calibri" panose="020F0502020204030204" pitchFamily="34" charset="0"/>
                <a:cs typeface="Times New Roman" panose="02020603050405020304" pitchFamily="18" charset="0"/>
              </a:rPr>
              <a:t>Review fact sheets and forms on SSA.gov website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400" dirty="0">
                <a:latin typeface="Arial" panose="020B0604020202020204" pitchFamily="34" charset="0"/>
                <a:ea typeface="Calibri" panose="020F0502020204030204" pitchFamily="34" charset="0"/>
                <a:cs typeface="Times New Roman" panose="02020603050405020304" pitchFamily="18" charset="0"/>
              </a:rPr>
              <a:t>Check out the Ticket to Work program with list of ENs at Choosework.ssa.gov</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336E8873-0A77-499E-A053-2959E6BC607A}"/>
              </a:ext>
            </a:extLst>
          </p:cNvPr>
          <p:cNvSpPr>
            <a:spLocks noGrp="1"/>
          </p:cNvSpPr>
          <p:nvPr>
            <p:ph type="sldNum" sz="quarter" idx="12"/>
          </p:nvPr>
        </p:nvSpPr>
        <p:spPr/>
        <p:txBody>
          <a:bodyPr/>
          <a:lstStyle/>
          <a:p>
            <a:fld id="{F8054C83-B58C-42B0-BFE8-C118028572FB}" type="slidenum">
              <a:rPr lang="en-US" sz="2400" smtClean="0"/>
              <a:t>23</a:t>
            </a:fld>
            <a:endParaRPr lang="en-US" sz="2400" dirty="0"/>
          </a:p>
        </p:txBody>
      </p:sp>
    </p:spTree>
    <p:extLst>
      <p:ext uri="{BB962C8B-B14F-4D97-AF65-F5344CB8AC3E}">
        <p14:creationId xmlns:p14="http://schemas.microsoft.com/office/powerpoint/2010/main" val="886650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6AFF9-AF9F-4BF5-B920-543A85F4A0AC}"/>
              </a:ext>
            </a:extLst>
          </p:cNvPr>
          <p:cNvSpPr>
            <a:spLocks noGrp="1"/>
          </p:cNvSpPr>
          <p:nvPr>
            <p:ph type="title"/>
          </p:nvPr>
        </p:nvSpPr>
        <p:spPr/>
        <p:txBody>
          <a:bodyPr>
            <a:normAutofit/>
          </a:bodyPr>
          <a:lstStyle/>
          <a:p>
            <a:r>
              <a:rPr lang="en-US" sz="4000" dirty="0">
                <a:latin typeface="Arial" panose="020B0604020202020204" pitchFamily="34" charset="0"/>
                <a:ea typeface="Calibri" panose="020F0502020204030204" pitchFamily="34" charset="0"/>
                <a:cs typeface="Times New Roman" panose="02020603050405020304" pitchFamily="18" charset="0"/>
              </a:rPr>
              <a:t>Questions?</a:t>
            </a:r>
            <a:endParaRPr lang="en-US" sz="4000" dirty="0"/>
          </a:p>
        </p:txBody>
      </p:sp>
      <p:sp>
        <p:nvSpPr>
          <p:cNvPr id="3" name="Content Placeholder 2">
            <a:extLst>
              <a:ext uri="{FF2B5EF4-FFF2-40B4-BE49-F238E27FC236}">
                <a16:creationId xmlns:a16="http://schemas.microsoft.com/office/drawing/2014/main" id="{B2F02DCD-953F-4C5C-B1AB-5745AE65E672}"/>
              </a:ext>
            </a:extLst>
          </p:cNvPr>
          <p:cNvSpPr>
            <a:spLocks noGrp="1"/>
          </p:cNvSpPr>
          <p:nvPr>
            <p:ph sz="quarter" idx="13"/>
          </p:nvPr>
        </p:nvSpPr>
        <p:spPr>
          <a:xfrm>
            <a:off x="685800" y="2081684"/>
            <a:ext cx="5088714" cy="3311189"/>
          </a:xfrm>
        </p:spPr>
        <p:txBody>
          <a:bodyPr/>
          <a:lstStyle/>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Times New Roman" panose="02020603050405020304" pitchFamily="18" charset="0"/>
              </a:rPr>
              <a:t>Ask general questions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2400" dirty="0">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Times New Roman" panose="02020603050405020304" pitchFamily="18" charset="0"/>
              </a:rPr>
              <a:t>Please don’t ask personal questions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Times New Roman" panose="02020603050405020304" pitchFamily="18" charset="0"/>
              </a:rPr>
              <a:t>Thank you!</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Content Placeholder 5" descr="3-D stick figure with a life size question mark.">
            <a:extLst>
              <a:ext uri="{FF2B5EF4-FFF2-40B4-BE49-F238E27FC236}">
                <a16:creationId xmlns:a16="http://schemas.microsoft.com/office/drawing/2014/main" id="{4A820033-0282-46BA-B7A7-C539920626E7}"/>
              </a:ext>
            </a:extLst>
          </p:cNvPr>
          <p:cNvPicPr>
            <a:picLocks noGrp="1" noChangeAspect="1"/>
          </p:cNvPicPr>
          <p:nvPr>
            <p:ph sz="quarter" idx="14"/>
          </p:nvPr>
        </p:nvPicPr>
        <p:blipFill>
          <a:blip r:embed="rId3"/>
          <a:stretch>
            <a:fillRect/>
          </a:stretch>
        </p:blipFill>
        <p:spPr>
          <a:xfrm>
            <a:off x="6284507" y="582613"/>
            <a:ext cx="4506135" cy="5010150"/>
          </a:xfrm>
          <a:prstGeom prst="rect">
            <a:avLst/>
          </a:prstGeom>
        </p:spPr>
      </p:pic>
      <p:sp>
        <p:nvSpPr>
          <p:cNvPr id="4" name="Slide Number Placeholder 3">
            <a:extLst>
              <a:ext uri="{FF2B5EF4-FFF2-40B4-BE49-F238E27FC236}">
                <a16:creationId xmlns:a16="http://schemas.microsoft.com/office/drawing/2014/main" id="{8684D935-FE59-4DB1-B73F-950EFFBCA232}"/>
              </a:ext>
            </a:extLst>
          </p:cNvPr>
          <p:cNvSpPr>
            <a:spLocks noGrp="1"/>
          </p:cNvSpPr>
          <p:nvPr>
            <p:ph type="sldNum" sz="quarter" idx="12"/>
          </p:nvPr>
        </p:nvSpPr>
        <p:spPr>
          <a:xfrm>
            <a:off x="8548133" y="6041362"/>
            <a:ext cx="683339" cy="365125"/>
          </a:xfrm>
        </p:spPr>
        <p:txBody>
          <a:bodyPr/>
          <a:lstStyle/>
          <a:p>
            <a:fld id="{F8054C83-B58C-42B0-BFE8-C118028572FB}" type="slidenum">
              <a:rPr lang="en-US" sz="2400" smtClean="0"/>
              <a:t>24</a:t>
            </a:fld>
            <a:endParaRPr lang="en-US" sz="2400" dirty="0"/>
          </a:p>
        </p:txBody>
      </p:sp>
    </p:spTree>
    <p:extLst>
      <p:ext uri="{BB962C8B-B14F-4D97-AF65-F5344CB8AC3E}">
        <p14:creationId xmlns:p14="http://schemas.microsoft.com/office/powerpoint/2010/main" val="1408412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3E04E-B617-4655-92A7-F1502ED86E11}"/>
              </a:ext>
            </a:extLst>
          </p:cNvPr>
          <p:cNvSpPr>
            <a:spLocks noGrp="1"/>
          </p:cNvSpPr>
          <p:nvPr>
            <p:ph type="title"/>
          </p:nvPr>
        </p:nvSpPr>
        <p:spPr/>
        <p:txBody>
          <a:bodyPr>
            <a:normAutofit/>
          </a:bodyPr>
          <a:lstStyle/>
          <a:p>
            <a:r>
              <a:rPr lang="en-US" sz="4000" dirty="0">
                <a:latin typeface="Arial" panose="020B0604020202020204" pitchFamily="34" charset="0"/>
                <a:ea typeface="Calibri" panose="020F0502020204030204" pitchFamily="34" charset="0"/>
                <a:cs typeface="Times New Roman" panose="02020603050405020304" pitchFamily="18" charset="0"/>
              </a:rPr>
              <a:t>Types of Benefits</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FA865F6-BFB8-496D-9760-47246A345440}"/>
              </a:ext>
            </a:extLst>
          </p:cNvPr>
          <p:cNvSpPr>
            <a:spLocks noGrp="1"/>
          </p:cNvSpPr>
          <p:nvPr>
            <p:ph idx="1"/>
          </p:nvPr>
        </p:nvSpPr>
        <p:spPr/>
        <p:txBody>
          <a:bodyPr/>
          <a:lstStyle/>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Arial" panose="020B0604020202020204" pitchFamily="34" charset="0"/>
              </a:rPr>
              <a:t>Which benefits can people receive from the Social Security Administration (SSA)?</a:t>
            </a:r>
          </a:p>
          <a:p>
            <a:pPr>
              <a:lnSpc>
                <a:spcPct val="107000"/>
              </a:lnSpc>
              <a:spcBef>
                <a:spcPts val="0"/>
              </a:spcBef>
            </a:pPr>
            <a:r>
              <a:rPr lang="en-US" sz="2400" dirty="0">
                <a:latin typeface="Arial" panose="020B0604020202020204" pitchFamily="34" charset="0"/>
                <a:ea typeface="Calibri" panose="020F0502020204030204" pitchFamily="34" charset="0"/>
                <a:cs typeface="Arial" panose="020B0604020202020204" pitchFamily="34" charset="0"/>
              </a:rPr>
              <a:t>SSI?</a:t>
            </a:r>
          </a:p>
          <a:p>
            <a:pPr>
              <a:lnSpc>
                <a:spcPct val="107000"/>
              </a:lnSpc>
              <a:spcBef>
                <a:spcPts val="0"/>
              </a:spcBef>
            </a:pPr>
            <a:r>
              <a:rPr lang="en-US" sz="2400" dirty="0">
                <a:latin typeface="Arial" panose="020B0604020202020204" pitchFamily="34" charset="0"/>
                <a:ea typeface="Calibri" panose="020F0502020204030204" pitchFamily="34" charset="0"/>
                <a:cs typeface="Arial" panose="020B0604020202020204" pitchFamily="34" charset="0"/>
              </a:rPr>
              <a:t>SSDI?</a:t>
            </a:r>
          </a:p>
          <a:p>
            <a:pPr>
              <a:lnSpc>
                <a:spcPct val="107000"/>
              </a:lnSpc>
              <a:spcBef>
                <a:spcPts val="0"/>
              </a:spcBef>
            </a:pPr>
            <a:r>
              <a:rPr lang="en-US" sz="2400" dirty="0">
                <a:latin typeface="Arial" panose="020B0604020202020204" pitchFamily="34" charset="0"/>
                <a:ea typeface="Calibri" panose="020F0502020204030204" pitchFamily="34" charset="0"/>
                <a:cs typeface="Arial" panose="020B0604020202020204" pitchFamily="34" charset="0"/>
              </a:rPr>
              <a:t>CDB/DAC?</a:t>
            </a:r>
          </a:p>
          <a:p>
            <a:pPr>
              <a:lnSpc>
                <a:spcPct val="107000"/>
              </a:lnSpc>
              <a:spcBef>
                <a:spcPts val="0"/>
              </a:spcBef>
            </a:pPr>
            <a:r>
              <a:rPr lang="en-US" sz="2400" dirty="0">
                <a:latin typeface="Arial" panose="020B0604020202020204" pitchFamily="34" charset="0"/>
                <a:ea typeface="Calibri" panose="020F0502020204030204" pitchFamily="34" charset="0"/>
                <a:cs typeface="Arial" panose="020B0604020202020204" pitchFamily="34" charset="0"/>
              </a:rPr>
              <a:t>Retirement?</a:t>
            </a:r>
          </a:p>
          <a:p>
            <a:pPr>
              <a:lnSpc>
                <a:spcPct val="107000"/>
              </a:lnSpc>
              <a:spcBef>
                <a:spcPts val="0"/>
              </a:spcBef>
            </a:pPr>
            <a:r>
              <a:rPr lang="en-US" sz="2400" dirty="0">
                <a:latin typeface="Arial" panose="020B0604020202020204" pitchFamily="34" charset="0"/>
                <a:ea typeface="Calibri" panose="020F0502020204030204" pitchFamily="34" charset="0"/>
                <a:cs typeface="Arial" panose="020B0604020202020204" pitchFamily="34" charset="0"/>
              </a:rPr>
              <a:t>Don’t know?</a:t>
            </a:r>
          </a:p>
          <a:p>
            <a:pPr marL="0" marR="0">
              <a:lnSpc>
                <a:spcPct val="107000"/>
              </a:lnSpc>
              <a:spcBef>
                <a:spcPts val="0"/>
              </a:spcBef>
              <a:spcAft>
                <a:spcPts val="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Arial" panose="020B0604020202020204" pitchFamily="34" charset="0"/>
              </a:rPr>
              <a:t>What happens to these benefits when you go to work?</a:t>
            </a:r>
          </a:p>
          <a:p>
            <a:pPr marL="0" indent="0">
              <a:buNone/>
            </a:pPr>
            <a:endParaRPr lang="en-US" dirty="0"/>
          </a:p>
        </p:txBody>
      </p:sp>
      <p:sp>
        <p:nvSpPr>
          <p:cNvPr id="4" name="Slide Number Placeholder 3">
            <a:extLst>
              <a:ext uri="{FF2B5EF4-FFF2-40B4-BE49-F238E27FC236}">
                <a16:creationId xmlns:a16="http://schemas.microsoft.com/office/drawing/2014/main" id="{6C777364-CB9A-4916-971C-9B0DE83352CA}"/>
              </a:ext>
            </a:extLst>
          </p:cNvPr>
          <p:cNvSpPr>
            <a:spLocks noGrp="1"/>
          </p:cNvSpPr>
          <p:nvPr>
            <p:ph type="sldNum" sz="quarter" idx="12"/>
          </p:nvPr>
        </p:nvSpPr>
        <p:spPr/>
        <p:txBody>
          <a:bodyPr/>
          <a:lstStyle/>
          <a:p>
            <a:fld id="{F8054C83-B58C-42B0-BFE8-C118028572FB}" type="slidenum">
              <a:rPr lang="en-US" sz="2400" smtClean="0"/>
              <a:t>3</a:t>
            </a:fld>
            <a:endParaRPr lang="en-US" sz="2400" dirty="0"/>
          </a:p>
        </p:txBody>
      </p:sp>
    </p:spTree>
    <p:extLst>
      <p:ext uri="{BB962C8B-B14F-4D97-AF65-F5344CB8AC3E}">
        <p14:creationId xmlns:p14="http://schemas.microsoft.com/office/powerpoint/2010/main" val="2217260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07DF-69A0-4B45-A95E-234A1C98107F}"/>
              </a:ext>
            </a:extLst>
          </p:cNvPr>
          <p:cNvSpPr>
            <a:spLocks noGrp="1"/>
          </p:cNvSpPr>
          <p:nvPr>
            <p:ph type="title"/>
          </p:nvPr>
        </p:nvSpPr>
        <p:spPr/>
        <p:txBody>
          <a:bodyPr>
            <a:normAutofit/>
          </a:bodyPr>
          <a:lstStyle/>
          <a:p>
            <a:r>
              <a:rPr lang="en-US" sz="4000" dirty="0">
                <a:latin typeface="Arial" panose="020B0604020202020204" pitchFamily="34" charset="0"/>
                <a:ea typeface="Calibri" panose="020F0502020204030204" pitchFamily="34" charset="0"/>
                <a:cs typeface="Times New Roman" panose="02020603050405020304" pitchFamily="18" charset="0"/>
              </a:rPr>
              <a:t>What is Supplemental Security Income (SSI)?</a:t>
            </a:r>
            <a:endParaRPr lang="en-US" sz="4000" dirty="0"/>
          </a:p>
        </p:txBody>
      </p:sp>
      <p:sp>
        <p:nvSpPr>
          <p:cNvPr id="3" name="Content Placeholder 2">
            <a:extLst>
              <a:ext uri="{FF2B5EF4-FFF2-40B4-BE49-F238E27FC236}">
                <a16:creationId xmlns:a16="http://schemas.microsoft.com/office/drawing/2014/main" id="{EE6187C1-DCEC-4418-A212-55F1959E55D4}"/>
              </a:ext>
            </a:extLst>
          </p:cNvPr>
          <p:cNvSpPr>
            <a:spLocks noGrp="1"/>
          </p:cNvSpPr>
          <p:nvPr>
            <p:ph idx="1"/>
          </p:nvPr>
        </p:nvSpPr>
        <p:spPr/>
        <p:txBody>
          <a:bodyPr/>
          <a:lstStyle/>
          <a:p>
            <a:pPr>
              <a:lnSpc>
                <a:spcPct val="107000"/>
              </a:lnSpc>
              <a:spcBef>
                <a:spcPts val="0"/>
              </a:spcBef>
            </a:pPr>
            <a:r>
              <a:rPr lang="en-US" sz="2400" dirty="0">
                <a:latin typeface="Arial" panose="020B0604020202020204" pitchFamily="34" charset="0"/>
                <a:ea typeface="Calibri" panose="020F0502020204030204" pitchFamily="34" charset="0"/>
                <a:cs typeface="Arial" panose="020B0604020202020204" pitchFamily="34" charset="0"/>
              </a:rPr>
              <a:t>For people who are disabled, over age 65, or blind</a:t>
            </a:r>
          </a:p>
          <a:p>
            <a:pPr>
              <a:lnSpc>
                <a:spcPct val="107000"/>
              </a:lnSpc>
              <a:spcBef>
                <a:spcPts val="0"/>
              </a:spcBef>
            </a:pPr>
            <a:r>
              <a:rPr lang="en-US" sz="2400" dirty="0">
                <a:latin typeface="Arial" panose="020B0604020202020204" pitchFamily="34" charset="0"/>
                <a:ea typeface="Calibri" panose="020F0502020204030204" pitchFamily="34" charset="0"/>
                <a:cs typeface="Arial" panose="020B0604020202020204" pitchFamily="34" charset="0"/>
              </a:rPr>
              <a:t>Resource Limit: $2,000 for an individual, $3,000 for a couple</a:t>
            </a:r>
          </a:p>
          <a:p>
            <a:pPr>
              <a:lnSpc>
                <a:spcPct val="107000"/>
              </a:lnSpc>
              <a:spcBef>
                <a:spcPts val="0"/>
              </a:spcBef>
            </a:pPr>
            <a:r>
              <a:rPr lang="en-US" sz="2400" dirty="0">
                <a:latin typeface="Arial" panose="020B0604020202020204" pitchFamily="34" charset="0"/>
                <a:ea typeface="Calibri" panose="020F0502020204030204" pitchFamily="34" charset="0"/>
                <a:cs typeface="Arial" panose="020B0604020202020204" pitchFamily="34" charset="0"/>
              </a:rPr>
              <a:t>Always have more money when working than when receiving only SSI </a:t>
            </a:r>
          </a:p>
          <a:p>
            <a:pPr marL="0" indent="0">
              <a:buNone/>
            </a:pPr>
            <a:endParaRPr lang="en-US" dirty="0"/>
          </a:p>
        </p:txBody>
      </p:sp>
      <p:sp>
        <p:nvSpPr>
          <p:cNvPr id="4" name="Slide Number Placeholder 3">
            <a:extLst>
              <a:ext uri="{FF2B5EF4-FFF2-40B4-BE49-F238E27FC236}">
                <a16:creationId xmlns:a16="http://schemas.microsoft.com/office/drawing/2014/main" id="{1B215FD6-5B54-470C-B2C5-3B473EF9372F}"/>
              </a:ext>
            </a:extLst>
          </p:cNvPr>
          <p:cNvSpPr>
            <a:spLocks noGrp="1"/>
          </p:cNvSpPr>
          <p:nvPr>
            <p:ph type="sldNum" sz="quarter" idx="12"/>
          </p:nvPr>
        </p:nvSpPr>
        <p:spPr/>
        <p:txBody>
          <a:bodyPr/>
          <a:lstStyle/>
          <a:p>
            <a:fld id="{F8054C83-B58C-42B0-BFE8-C118028572FB}" type="slidenum">
              <a:rPr lang="en-US" sz="2400" smtClean="0"/>
              <a:t>4</a:t>
            </a:fld>
            <a:endParaRPr lang="en-US" sz="2400" dirty="0"/>
          </a:p>
        </p:txBody>
      </p:sp>
    </p:spTree>
    <p:extLst>
      <p:ext uri="{BB962C8B-B14F-4D97-AF65-F5344CB8AC3E}">
        <p14:creationId xmlns:p14="http://schemas.microsoft.com/office/powerpoint/2010/main" val="499086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BB3CB-5812-450C-AA08-64480A50AC8E}"/>
              </a:ext>
            </a:extLst>
          </p:cNvPr>
          <p:cNvSpPr>
            <a:spLocks noGrp="1"/>
          </p:cNvSpPr>
          <p:nvPr>
            <p:ph type="title"/>
          </p:nvPr>
        </p:nvSpPr>
        <p:spPr/>
        <p:txBody>
          <a:bodyPr>
            <a:normAutofit/>
          </a:bodyPr>
          <a:lstStyle/>
          <a:p>
            <a:r>
              <a:rPr lang="en-US" sz="4000" dirty="0">
                <a:latin typeface="Arial" panose="020B0604020202020204" pitchFamily="34" charset="0"/>
                <a:ea typeface="Calibri" panose="020F0502020204030204" pitchFamily="34" charset="0"/>
                <a:cs typeface="Times New Roman" panose="02020603050405020304" pitchFamily="18" charset="0"/>
              </a:rPr>
              <a:t>Scenario: Robin</a:t>
            </a:r>
            <a:endParaRPr lang="en-US" sz="4000" dirty="0"/>
          </a:p>
        </p:txBody>
      </p:sp>
      <p:sp>
        <p:nvSpPr>
          <p:cNvPr id="3" name="Content Placeholder 2">
            <a:extLst>
              <a:ext uri="{FF2B5EF4-FFF2-40B4-BE49-F238E27FC236}">
                <a16:creationId xmlns:a16="http://schemas.microsoft.com/office/drawing/2014/main" id="{749788AD-B0FE-40DA-969C-92A6A495A993}"/>
              </a:ext>
            </a:extLst>
          </p:cNvPr>
          <p:cNvSpPr>
            <a:spLocks noGrp="1"/>
          </p:cNvSpPr>
          <p:nvPr>
            <p:ph idx="1"/>
          </p:nvPr>
        </p:nvSpPr>
        <p:spPr/>
        <p:txBody>
          <a:bodyPr/>
          <a:lstStyle/>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Times New Roman" panose="02020603050405020304" pitchFamily="18" charset="0"/>
              </a:rPr>
              <a:t>Robin is 31 years old</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Times New Roman" panose="02020603050405020304" pitchFamily="18" charset="0"/>
              </a:rPr>
              <a:t>Robin’s job: grooming dogs and cats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Times New Roman" panose="02020603050405020304" pitchFamily="18" charset="0"/>
              </a:rPr>
              <a:t>Working 10 hours per week</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Times New Roman" panose="02020603050405020304" pitchFamily="18" charset="0"/>
              </a:rPr>
              <a:t>Earning $15 per hour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Times New Roman" panose="02020603050405020304" pitchFamily="18" charset="0"/>
              </a:rPr>
              <a:t>What will happen to her SSI?</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descr="A group of Cartoon cats and dogs">
            <a:extLst>
              <a:ext uri="{FF2B5EF4-FFF2-40B4-BE49-F238E27FC236}">
                <a16:creationId xmlns:a16="http://schemas.microsoft.com/office/drawing/2014/main" id="{F4EDA054-221E-43A1-A9BB-7855F7486025}"/>
              </a:ext>
            </a:extLst>
          </p:cNvPr>
          <p:cNvPicPr>
            <a:picLocks noChangeAspect="1"/>
          </p:cNvPicPr>
          <p:nvPr/>
        </p:nvPicPr>
        <p:blipFill>
          <a:blip r:embed="rId3"/>
          <a:stretch>
            <a:fillRect/>
          </a:stretch>
        </p:blipFill>
        <p:spPr>
          <a:xfrm>
            <a:off x="438666" y="4467829"/>
            <a:ext cx="8531714" cy="2390172"/>
          </a:xfrm>
          <a:prstGeom prst="rect">
            <a:avLst/>
          </a:prstGeom>
        </p:spPr>
      </p:pic>
      <p:sp>
        <p:nvSpPr>
          <p:cNvPr id="5" name="Slide Number Placeholder 4">
            <a:extLst>
              <a:ext uri="{FF2B5EF4-FFF2-40B4-BE49-F238E27FC236}">
                <a16:creationId xmlns:a16="http://schemas.microsoft.com/office/drawing/2014/main" id="{1BA7509C-9F78-4427-A551-A26C1FF27E00}"/>
              </a:ext>
            </a:extLst>
          </p:cNvPr>
          <p:cNvSpPr>
            <a:spLocks noGrp="1"/>
          </p:cNvSpPr>
          <p:nvPr>
            <p:ph type="sldNum" sz="quarter" idx="12"/>
          </p:nvPr>
        </p:nvSpPr>
        <p:spPr/>
        <p:txBody>
          <a:bodyPr/>
          <a:lstStyle/>
          <a:p>
            <a:fld id="{F8054C83-B58C-42B0-BFE8-C118028572FB}" type="slidenum">
              <a:rPr lang="en-US" sz="2400" smtClean="0"/>
              <a:t>5</a:t>
            </a:fld>
            <a:endParaRPr lang="en-US" sz="2400" dirty="0"/>
          </a:p>
        </p:txBody>
      </p:sp>
    </p:spTree>
    <p:extLst>
      <p:ext uri="{BB962C8B-B14F-4D97-AF65-F5344CB8AC3E}">
        <p14:creationId xmlns:p14="http://schemas.microsoft.com/office/powerpoint/2010/main" val="102923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1930 Victor Hand Cranked Adding Machine">
            <a:extLst>
              <a:ext uri="{FF2B5EF4-FFF2-40B4-BE49-F238E27FC236}">
                <a16:creationId xmlns:a16="http://schemas.microsoft.com/office/drawing/2014/main" id="{B438E787-E088-46C9-AA9C-E1582FE22954}"/>
              </a:ext>
            </a:extLst>
          </p:cNvPr>
          <p:cNvPicPr>
            <a:picLocks noChangeAspect="1"/>
          </p:cNvPicPr>
          <p:nvPr/>
        </p:nvPicPr>
        <p:blipFill>
          <a:blip r:embed="rId3"/>
          <a:stretch>
            <a:fillRect/>
          </a:stretch>
        </p:blipFill>
        <p:spPr>
          <a:xfrm>
            <a:off x="7998106" y="1930400"/>
            <a:ext cx="4193894" cy="3712519"/>
          </a:xfrm>
          <a:prstGeom prst="rect">
            <a:avLst/>
          </a:prstGeom>
        </p:spPr>
      </p:pic>
      <p:sp>
        <p:nvSpPr>
          <p:cNvPr id="2" name="Title 1">
            <a:extLst>
              <a:ext uri="{FF2B5EF4-FFF2-40B4-BE49-F238E27FC236}">
                <a16:creationId xmlns:a16="http://schemas.microsoft.com/office/drawing/2014/main" id="{AA55B270-875D-42EB-ABC0-FD851CB4557E}"/>
              </a:ext>
            </a:extLst>
          </p:cNvPr>
          <p:cNvSpPr>
            <a:spLocks noGrp="1"/>
          </p:cNvSpPr>
          <p:nvPr>
            <p:ph type="title"/>
          </p:nvPr>
        </p:nvSpPr>
        <p:spPr>
          <a:xfrm>
            <a:off x="685800" y="609601"/>
            <a:ext cx="8483762" cy="743712"/>
          </a:xfrm>
        </p:spPr>
        <p:txBody>
          <a:bodyPr>
            <a:normAutofit/>
          </a:bodyPr>
          <a:lstStyle/>
          <a:p>
            <a:r>
              <a:rPr lang="en-US" sz="4000" dirty="0">
                <a:latin typeface="Arial" panose="020B0604020202020204" pitchFamily="34" charset="0"/>
                <a:ea typeface="Calibri" panose="020F0502020204030204" pitchFamily="34" charset="0"/>
                <a:cs typeface="Times New Roman" panose="02020603050405020304" pitchFamily="18" charset="0"/>
              </a:rPr>
              <a:t>SSI Calculation</a:t>
            </a:r>
            <a:endParaRPr lang="en-US" sz="4000" dirty="0"/>
          </a:p>
        </p:txBody>
      </p:sp>
      <p:sp>
        <p:nvSpPr>
          <p:cNvPr id="3" name="Content Placeholder 2">
            <a:extLst>
              <a:ext uri="{FF2B5EF4-FFF2-40B4-BE49-F238E27FC236}">
                <a16:creationId xmlns:a16="http://schemas.microsoft.com/office/drawing/2014/main" id="{952F85A2-9DEA-48DF-A514-90EBD14DB53C}"/>
              </a:ext>
            </a:extLst>
          </p:cNvPr>
          <p:cNvSpPr>
            <a:spLocks noGrp="1"/>
          </p:cNvSpPr>
          <p:nvPr>
            <p:ph idx="1"/>
          </p:nvPr>
        </p:nvSpPr>
        <p:spPr>
          <a:xfrm>
            <a:off x="685800" y="1353313"/>
            <a:ext cx="6837743" cy="5234773"/>
          </a:xfrm>
        </p:spPr>
        <p:txBody>
          <a:bodyPr>
            <a:normAutofit fontScale="85000" lnSpcReduction="20000"/>
          </a:bodyPr>
          <a:lstStyle/>
          <a:p>
            <a:pPr marL="0" marR="0" indent="0">
              <a:lnSpc>
                <a:spcPct val="107000"/>
              </a:lnSpc>
              <a:spcBef>
                <a:spcPts val="0"/>
              </a:spcBef>
              <a:spcAft>
                <a:spcPts val="0"/>
              </a:spcAft>
              <a:buNone/>
            </a:pPr>
            <a:r>
              <a:rPr lang="en-US" sz="2600" dirty="0">
                <a:latin typeface="Arial" panose="020B0604020202020204" pitchFamily="34" charset="0"/>
                <a:ea typeface="Calibri" panose="020F0502020204030204" pitchFamily="34" charset="0"/>
                <a:cs typeface="Arial" panose="020B0604020202020204" pitchFamily="34" charset="0"/>
              </a:rPr>
              <a:t>$15 per hour X 10 hours per week X 4 weeks = $600 per month – earned income</a:t>
            </a:r>
          </a:p>
          <a:p>
            <a:pPr marL="0" marR="0" indent="0">
              <a:lnSpc>
                <a:spcPct val="107000"/>
              </a:lnSpc>
              <a:spcBef>
                <a:spcPts val="0"/>
              </a:spcBef>
              <a:spcAft>
                <a:spcPts val="0"/>
              </a:spcAft>
              <a:buNone/>
            </a:pPr>
            <a:r>
              <a:rPr lang="en-US" sz="2600" dirty="0">
                <a:latin typeface="Arial" panose="020B0604020202020204" pitchFamily="34" charset="0"/>
                <a:ea typeface="Calibri" panose="020F0502020204030204" pitchFamily="34" charset="0"/>
                <a:cs typeface="Arial" panose="020B0604020202020204" pitchFamily="34" charset="0"/>
              </a:rPr>
              <a:t> </a:t>
            </a:r>
          </a:p>
          <a:p>
            <a:pPr marL="0" marR="0" indent="0">
              <a:lnSpc>
                <a:spcPct val="107000"/>
              </a:lnSpc>
              <a:spcBef>
                <a:spcPts val="0"/>
              </a:spcBef>
              <a:spcAft>
                <a:spcPts val="0"/>
              </a:spcAft>
              <a:buNone/>
            </a:pPr>
            <a:r>
              <a:rPr lang="en-US" sz="2600" dirty="0">
                <a:latin typeface="Arial" panose="020B0604020202020204" pitchFamily="34" charset="0"/>
                <a:ea typeface="Calibri" panose="020F0502020204030204" pitchFamily="34" charset="0"/>
                <a:cs typeface="Arial" panose="020B0604020202020204" pitchFamily="34" charset="0"/>
              </a:rPr>
              <a:t>$600 - $85 –exclusions</a:t>
            </a:r>
          </a:p>
          <a:p>
            <a:pPr marL="0" marR="0" indent="0">
              <a:lnSpc>
                <a:spcPct val="107000"/>
              </a:lnSpc>
              <a:spcBef>
                <a:spcPts val="0"/>
              </a:spcBef>
              <a:spcAft>
                <a:spcPts val="0"/>
              </a:spcAft>
              <a:buNone/>
            </a:pPr>
            <a:r>
              <a:rPr lang="en-US" sz="2600" dirty="0">
                <a:latin typeface="Arial" panose="020B0604020202020204" pitchFamily="34" charset="0"/>
                <a:ea typeface="Calibri" panose="020F0502020204030204" pitchFamily="34" charset="0"/>
                <a:cs typeface="Arial" panose="020B0604020202020204" pitchFamily="34" charset="0"/>
              </a:rPr>
              <a:t>= $515 </a:t>
            </a:r>
          </a:p>
          <a:p>
            <a:pPr marL="0" marR="0" indent="0">
              <a:lnSpc>
                <a:spcPct val="107000"/>
              </a:lnSpc>
              <a:spcBef>
                <a:spcPts val="0"/>
              </a:spcBef>
              <a:spcAft>
                <a:spcPts val="0"/>
              </a:spcAft>
              <a:buNone/>
            </a:pPr>
            <a:r>
              <a:rPr lang="en-US" sz="2600" dirty="0">
                <a:latin typeface="Arial" panose="020B0604020202020204" pitchFamily="34" charset="0"/>
                <a:ea typeface="Calibri" panose="020F0502020204030204" pitchFamily="34" charset="0"/>
                <a:cs typeface="Arial" panose="020B0604020202020204" pitchFamily="34" charset="0"/>
              </a:rPr>
              <a:t> </a:t>
            </a:r>
          </a:p>
          <a:p>
            <a:pPr marL="0" marR="0" indent="0">
              <a:lnSpc>
                <a:spcPct val="107000"/>
              </a:lnSpc>
              <a:spcBef>
                <a:spcPts val="0"/>
              </a:spcBef>
              <a:spcAft>
                <a:spcPts val="0"/>
              </a:spcAft>
              <a:buNone/>
            </a:pPr>
            <a:r>
              <a:rPr lang="en-US" sz="2600" dirty="0">
                <a:latin typeface="Arial" panose="020B0604020202020204" pitchFamily="34" charset="0"/>
                <a:ea typeface="Calibri" panose="020F0502020204030204" pitchFamily="34" charset="0"/>
                <a:cs typeface="Arial" panose="020B0604020202020204" pitchFamily="34" charset="0"/>
              </a:rPr>
              <a:t>$515/2 = $257.50 – amount Social Security counts</a:t>
            </a:r>
          </a:p>
          <a:p>
            <a:pPr marL="0" marR="0" indent="0">
              <a:lnSpc>
                <a:spcPct val="107000"/>
              </a:lnSpc>
              <a:spcBef>
                <a:spcPts val="0"/>
              </a:spcBef>
              <a:spcAft>
                <a:spcPts val="0"/>
              </a:spcAft>
              <a:buNone/>
            </a:pPr>
            <a:r>
              <a:rPr lang="en-US" sz="2600" dirty="0">
                <a:latin typeface="Arial" panose="020B0604020202020204" pitchFamily="34" charset="0"/>
                <a:ea typeface="Calibri" panose="020F0502020204030204" pitchFamily="34" charset="0"/>
                <a:cs typeface="Arial" panose="020B0604020202020204" pitchFamily="34" charset="0"/>
              </a:rPr>
              <a:t> </a:t>
            </a:r>
          </a:p>
          <a:p>
            <a:pPr marL="0" marR="0" indent="0">
              <a:lnSpc>
                <a:spcPct val="107000"/>
              </a:lnSpc>
              <a:spcBef>
                <a:spcPts val="0"/>
              </a:spcBef>
              <a:spcAft>
                <a:spcPts val="0"/>
              </a:spcAft>
              <a:buNone/>
            </a:pPr>
            <a:r>
              <a:rPr lang="en-US" sz="2600" dirty="0">
                <a:latin typeface="Arial" panose="020B0604020202020204" pitchFamily="34" charset="0"/>
                <a:ea typeface="Calibri" panose="020F0502020204030204" pitchFamily="34" charset="0"/>
                <a:cs typeface="Arial" panose="020B0604020202020204" pitchFamily="34" charset="0"/>
              </a:rPr>
              <a:t>$794 – SSI amount - $257.50 – amount Social Security counts</a:t>
            </a:r>
          </a:p>
          <a:p>
            <a:pPr marL="0" marR="0" indent="0">
              <a:lnSpc>
                <a:spcPct val="107000"/>
              </a:lnSpc>
              <a:spcBef>
                <a:spcPts val="0"/>
              </a:spcBef>
              <a:spcAft>
                <a:spcPts val="0"/>
              </a:spcAft>
              <a:buNone/>
            </a:pPr>
            <a:r>
              <a:rPr lang="en-US" sz="2600" dirty="0">
                <a:latin typeface="Arial" panose="020B0604020202020204" pitchFamily="34" charset="0"/>
                <a:ea typeface="Calibri" panose="020F0502020204030204" pitchFamily="34" charset="0"/>
                <a:cs typeface="Arial" panose="020B0604020202020204" pitchFamily="34" charset="0"/>
              </a:rPr>
              <a:t>= $536.50 – new SSI amount</a:t>
            </a:r>
          </a:p>
          <a:p>
            <a:pPr marL="0" marR="0" indent="0">
              <a:lnSpc>
                <a:spcPct val="107000"/>
              </a:lnSpc>
              <a:spcBef>
                <a:spcPts val="0"/>
              </a:spcBef>
              <a:spcAft>
                <a:spcPts val="0"/>
              </a:spcAft>
              <a:buNone/>
            </a:pPr>
            <a:r>
              <a:rPr lang="en-US" sz="2600" dirty="0">
                <a:latin typeface="Arial" panose="020B0604020202020204" pitchFamily="34" charset="0"/>
                <a:ea typeface="Calibri" panose="020F0502020204030204" pitchFamily="34" charset="0"/>
                <a:cs typeface="Arial" panose="020B0604020202020204" pitchFamily="34" charset="0"/>
              </a:rPr>
              <a:t> </a:t>
            </a:r>
          </a:p>
          <a:p>
            <a:pPr marL="0" marR="0" indent="0">
              <a:lnSpc>
                <a:spcPct val="107000"/>
              </a:lnSpc>
              <a:spcBef>
                <a:spcPts val="0"/>
              </a:spcBef>
              <a:spcAft>
                <a:spcPts val="0"/>
              </a:spcAft>
              <a:buNone/>
            </a:pPr>
            <a:r>
              <a:rPr lang="en-US" sz="2600" dirty="0">
                <a:latin typeface="Arial" panose="020B0604020202020204" pitchFamily="34" charset="0"/>
                <a:ea typeface="Calibri" panose="020F0502020204030204" pitchFamily="34" charset="0"/>
                <a:cs typeface="Arial" panose="020B0604020202020204" pitchFamily="34" charset="0"/>
              </a:rPr>
              <a:t>$536.50  – new SSI amount + $600 – earned income</a:t>
            </a:r>
          </a:p>
          <a:p>
            <a:pPr marL="0" marR="0" indent="0">
              <a:lnSpc>
                <a:spcPct val="107000"/>
              </a:lnSpc>
              <a:spcBef>
                <a:spcPts val="0"/>
              </a:spcBef>
              <a:spcAft>
                <a:spcPts val="0"/>
              </a:spcAft>
              <a:buNone/>
            </a:pPr>
            <a:r>
              <a:rPr lang="en-US" sz="2600" dirty="0">
                <a:latin typeface="Arial" panose="020B0604020202020204" pitchFamily="34" charset="0"/>
                <a:ea typeface="Calibri" panose="020F0502020204030204" pitchFamily="34" charset="0"/>
                <a:cs typeface="Arial" panose="020B0604020202020204" pitchFamily="34" charset="0"/>
              </a:rPr>
              <a:t>= $1,136.50 – total monthly income</a:t>
            </a:r>
          </a:p>
          <a:p>
            <a:pPr marL="0" marR="0" indent="0">
              <a:lnSpc>
                <a:spcPct val="107000"/>
              </a:lnSpc>
              <a:spcBef>
                <a:spcPts val="0"/>
              </a:spcBef>
              <a:spcAft>
                <a:spcPts val="0"/>
              </a:spcAft>
              <a:buNone/>
            </a:pPr>
            <a:r>
              <a:rPr lang="en-US" sz="2600" dirty="0">
                <a:latin typeface="Arial" panose="020B0604020202020204" pitchFamily="34" charset="0"/>
                <a:ea typeface="Calibri" panose="020F0502020204030204" pitchFamily="34" charset="0"/>
                <a:cs typeface="Arial" panose="020B0604020202020204" pitchFamily="34" charset="0"/>
              </a:rPr>
              <a:t> </a:t>
            </a:r>
          </a:p>
          <a:p>
            <a:pPr marL="0" marR="0" indent="0">
              <a:lnSpc>
                <a:spcPct val="107000"/>
              </a:lnSpc>
              <a:spcBef>
                <a:spcPts val="0"/>
              </a:spcBef>
              <a:spcAft>
                <a:spcPts val="0"/>
              </a:spcAft>
              <a:buNone/>
            </a:pPr>
            <a:r>
              <a:rPr lang="en-US" sz="2600" dirty="0">
                <a:latin typeface="Arial" panose="020B0604020202020204" pitchFamily="34" charset="0"/>
                <a:ea typeface="Calibri" panose="020F0502020204030204" pitchFamily="34" charset="0"/>
                <a:cs typeface="Arial" panose="020B0604020202020204" pitchFamily="34" charset="0"/>
              </a:rPr>
              <a:t>More money every month!</a:t>
            </a:r>
          </a:p>
          <a:p>
            <a:endParaRPr lang="en-US" sz="1600" dirty="0"/>
          </a:p>
        </p:txBody>
      </p:sp>
      <p:sp>
        <p:nvSpPr>
          <p:cNvPr id="5" name="Slide Number Placeholder 4">
            <a:extLst>
              <a:ext uri="{FF2B5EF4-FFF2-40B4-BE49-F238E27FC236}">
                <a16:creationId xmlns:a16="http://schemas.microsoft.com/office/drawing/2014/main" id="{9035BFAA-2EE0-4598-A0D3-CC3D149B5FD4}"/>
              </a:ext>
            </a:extLst>
          </p:cNvPr>
          <p:cNvSpPr>
            <a:spLocks noGrp="1"/>
          </p:cNvSpPr>
          <p:nvPr>
            <p:ph type="sldNum" sz="quarter" idx="12"/>
          </p:nvPr>
        </p:nvSpPr>
        <p:spPr/>
        <p:txBody>
          <a:bodyPr/>
          <a:lstStyle/>
          <a:p>
            <a:fld id="{F8054C83-B58C-42B0-BFE8-C118028572FB}" type="slidenum">
              <a:rPr lang="en-US" sz="2400" smtClean="0"/>
              <a:t>6</a:t>
            </a:fld>
            <a:endParaRPr lang="en-US" sz="2400" dirty="0"/>
          </a:p>
        </p:txBody>
      </p:sp>
    </p:spTree>
    <p:extLst>
      <p:ext uri="{BB962C8B-B14F-4D97-AF65-F5344CB8AC3E}">
        <p14:creationId xmlns:p14="http://schemas.microsoft.com/office/powerpoint/2010/main" val="1256010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AE968-CCCA-4E19-975C-1125494F827D}"/>
              </a:ext>
            </a:extLst>
          </p:cNvPr>
          <p:cNvSpPr>
            <a:spLocks noGrp="1"/>
          </p:cNvSpPr>
          <p:nvPr>
            <p:ph type="title"/>
          </p:nvPr>
        </p:nvSpPr>
        <p:spPr/>
        <p:txBody>
          <a:bodyPr>
            <a:normAutofit/>
          </a:bodyPr>
          <a:lstStyle/>
          <a:p>
            <a:r>
              <a:rPr lang="en-US" sz="4000" dirty="0">
                <a:latin typeface="Arial" panose="020B0604020202020204" pitchFamily="34" charset="0"/>
                <a:ea typeface="Calibri" panose="020F0502020204030204" pitchFamily="34" charset="0"/>
                <a:cs typeface="Times New Roman" panose="02020603050405020304" pitchFamily="18" charset="0"/>
              </a:rPr>
              <a:t>Two Important SSI Work Incentives</a:t>
            </a:r>
            <a:endParaRPr lang="en-US" sz="4000" dirty="0"/>
          </a:p>
        </p:txBody>
      </p:sp>
      <p:sp>
        <p:nvSpPr>
          <p:cNvPr id="3" name="Content Placeholder 2">
            <a:extLst>
              <a:ext uri="{FF2B5EF4-FFF2-40B4-BE49-F238E27FC236}">
                <a16:creationId xmlns:a16="http://schemas.microsoft.com/office/drawing/2014/main" id="{83CF4C44-D81E-4F02-92C5-3A9E8EEBB381}"/>
              </a:ext>
            </a:extLst>
          </p:cNvPr>
          <p:cNvSpPr>
            <a:spLocks noGrp="1"/>
          </p:cNvSpPr>
          <p:nvPr>
            <p:ph idx="1"/>
          </p:nvPr>
        </p:nvSpPr>
        <p:spPr/>
        <p:txBody>
          <a:bodyPr/>
          <a:lstStyle/>
          <a:p>
            <a:pPr marL="0" marR="0" indent="0">
              <a:lnSpc>
                <a:spcPct val="107000"/>
              </a:lnSpc>
              <a:spcBef>
                <a:spcPts val="0"/>
              </a:spcBef>
              <a:spcAft>
                <a:spcPts val="0"/>
              </a:spcAft>
              <a:buNone/>
            </a:pPr>
            <a:r>
              <a:rPr lang="en-US" sz="2800" dirty="0">
                <a:latin typeface="Arial" panose="020B0604020202020204" pitchFamily="34" charset="0"/>
                <a:ea typeface="Calibri" panose="020F0502020204030204" pitchFamily="34" charset="0"/>
                <a:cs typeface="Times New Roman" panose="02020603050405020304" pitchFamily="18" charset="0"/>
              </a:rPr>
              <a:t>Student Earned Income Exclusion (SEIE)</a:t>
            </a:r>
          </a:p>
          <a:p>
            <a:pPr marL="0" marR="0" indent="0">
              <a:lnSpc>
                <a:spcPct val="107000"/>
              </a:lnSpc>
              <a:spcBef>
                <a:spcPts val="0"/>
              </a:spcBef>
              <a:spcAft>
                <a:spcPts val="0"/>
              </a:spcAft>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800" dirty="0">
                <a:latin typeface="Arial" panose="020B0604020202020204" pitchFamily="34" charset="0"/>
                <a:ea typeface="Calibri" panose="020F0502020204030204" pitchFamily="34" charset="0"/>
                <a:cs typeface="Times New Roman" panose="02020603050405020304" pitchFamily="18" charset="0"/>
              </a:rPr>
              <a:t>Blind Work Expense (BWE)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D5CEE4D-8E19-4810-BFC3-80A237BA92C2}"/>
              </a:ext>
            </a:extLst>
          </p:cNvPr>
          <p:cNvSpPr>
            <a:spLocks noGrp="1"/>
          </p:cNvSpPr>
          <p:nvPr>
            <p:ph type="sldNum" sz="quarter" idx="12"/>
          </p:nvPr>
        </p:nvSpPr>
        <p:spPr/>
        <p:txBody>
          <a:bodyPr/>
          <a:lstStyle/>
          <a:p>
            <a:fld id="{F8054C83-B58C-42B0-BFE8-C118028572FB}" type="slidenum">
              <a:rPr lang="en-US" sz="2400" smtClean="0"/>
              <a:t>7</a:t>
            </a:fld>
            <a:endParaRPr lang="en-US" sz="2400" dirty="0"/>
          </a:p>
        </p:txBody>
      </p:sp>
    </p:spTree>
    <p:extLst>
      <p:ext uri="{BB962C8B-B14F-4D97-AF65-F5344CB8AC3E}">
        <p14:creationId xmlns:p14="http://schemas.microsoft.com/office/powerpoint/2010/main" val="2216024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1D98C-DD32-45D7-B471-A859477F86B9}"/>
              </a:ext>
            </a:extLst>
          </p:cNvPr>
          <p:cNvSpPr>
            <a:spLocks noGrp="1"/>
          </p:cNvSpPr>
          <p:nvPr>
            <p:ph type="title"/>
          </p:nvPr>
        </p:nvSpPr>
        <p:spPr>
          <a:xfrm>
            <a:off x="677334" y="609600"/>
            <a:ext cx="8709734" cy="1320800"/>
          </a:xfrm>
        </p:spPr>
        <p:txBody>
          <a:bodyPr>
            <a:normAutofit/>
          </a:bodyPr>
          <a:lstStyle/>
          <a:p>
            <a:r>
              <a:rPr lang="en-US" sz="4000" dirty="0">
                <a:latin typeface="Arial" panose="020B0604020202020204" pitchFamily="34" charset="0"/>
                <a:ea typeface="Calibri" panose="020F0502020204030204" pitchFamily="34" charset="0"/>
                <a:cs typeface="Times New Roman" panose="02020603050405020304" pitchFamily="18" charset="0"/>
              </a:rPr>
              <a:t>Student Earned Income Exclusion (SEIE)</a:t>
            </a:r>
            <a:endParaRPr lang="en-US" sz="4000" dirty="0"/>
          </a:p>
        </p:txBody>
      </p:sp>
      <p:sp>
        <p:nvSpPr>
          <p:cNvPr id="3" name="Content Placeholder 2">
            <a:extLst>
              <a:ext uri="{FF2B5EF4-FFF2-40B4-BE49-F238E27FC236}">
                <a16:creationId xmlns:a16="http://schemas.microsoft.com/office/drawing/2014/main" id="{883ED1AD-374B-488B-A55B-A033AA4AB8F6}"/>
              </a:ext>
            </a:extLst>
          </p:cNvPr>
          <p:cNvSpPr>
            <a:spLocks noGrp="1"/>
          </p:cNvSpPr>
          <p:nvPr>
            <p:ph idx="1"/>
          </p:nvPr>
        </p:nvSpPr>
        <p:spPr>
          <a:xfrm>
            <a:off x="677334" y="2160589"/>
            <a:ext cx="6672590" cy="3880773"/>
          </a:xfrm>
        </p:spPr>
        <p:txBody>
          <a:bodyPr/>
          <a:lstStyle/>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Times New Roman" panose="02020603050405020304" pitchFamily="18" charset="0"/>
              </a:rPr>
              <a:t>Students can earn up to $1,930 per month with no impact on SSI payments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2400" dirty="0">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latin typeface="Arial" panose="020B0604020202020204" pitchFamily="34" charset="0"/>
                <a:ea typeface="Calibri" panose="020F0502020204030204" pitchFamily="34" charset="0"/>
                <a:cs typeface="Times New Roman" panose="02020603050405020304" pitchFamily="18" charset="0"/>
              </a:rPr>
              <a:t>Up to $7,770 per calendar year (2021 amounts)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026" name="Picture 2" descr="Clip art of female college student holding books and smiling.">
            <a:extLst>
              <a:ext uri="{FF2B5EF4-FFF2-40B4-BE49-F238E27FC236}">
                <a16:creationId xmlns:a16="http://schemas.microsoft.com/office/drawing/2014/main" id="{96AB9D4A-0653-4D6A-8318-A15C7FD98D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847" r="26131" b="2123"/>
          <a:stretch/>
        </p:blipFill>
        <p:spPr bwMode="auto">
          <a:xfrm>
            <a:off x="7836059" y="1268111"/>
            <a:ext cx="1551009" cy="477325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658A45A-24B8-4B24-BA23-D380EE904240}"/>
              </a:ext>
            </a:extLst>
          </p:cNvPr>
          <p:cNvSpPr>
            <a:spLocks noGrp="1"/>
          </p:cNvSpPr>
          <p:nvPr>
            <p:ph type="sldNum" sz="quarter" idx="12"/>
          </p:nvPr>
        </p:nvSpPr>
        <p:spPr/>
        <p:txBody>
          <a:bodyPr/>
          <a:lstStyle/>
          <a:p>
            <a:fld id="{F8054C83-B58C-42B0-BFE8-C118028572FB}" type="slidenum">
              <a:rPr lang="en-US" sz="2400" smtClean="0"/>
              <a:t>8</a:t>
            </a:fld>
            <a:endParaRPr lang="en-US" sz="2400" dirty="0"/>
          </a:p>
        </p:txBody>
      </p:sp>
    </p:spTree>
    <p:extLst>
      <p:ext uri="{BB962C8B-B14F-4D97-AF65-F5344CB8AC3E}">
        <p14:creationId xmlns:p14="http://schemas.microsoft.com/office/powerpoint/2010/main" val="1063077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86FA5-2ECD-4B6E-AC95-E6FEBFD4733E}"/>
              </a:ext>
            </a:extLst>
          </p:cNvPr>
          <p:cNvSpPr>
            <a:spLocks noGrp="1"/>
          </p:cNvSpPr>
          <p:nvPr>
            <p:ph type="title"/>
          </p:nvPr>
        </p:nvSpPr>
        <p:spPr>
          <a:xfrm>
            <a:off x="677334" y="451513"/>
            <a:ext cx="8596668" cy="901799"/>
          </a:xfrm>
        </p:spPr>
        <p:txBody>
          <a:bodyPr>
            <a:normAutofit/>
          </a:bodyPr>
          <a:lstStyle/>
          <a:p>
            <a:r>
              <a:rPr lang="en-US" sz="4000" dirty="0">
                <a:latin typeface="Arial" panose="020B0604020202020204" pitchFamily="34" charset="0"/>
                <a:ea typeface="Calibri" panose="020F0502020204030204" pitchFamily="34" charset="0"/>
                <a:cs typeface="Times New Roman" panose="02020603050405020304" pitchFamily="18" charset="0"/>
              </a:rPr>
              <a:t>Blind Work Expenses (BWEs)</a:t>
            </a:r>
            <a:endParaRPr lang="en-US" sz="4000" dirty="0"/>
          </a:p>
        </p:txBody>
      </p:sp>
      <p:sp>
        <p:nvSpPr>
          <p:cNvPr id="3" name="Content Placeholder 2">
            <a:extLst>
              <a:ext uri="{FF2B5EF4-FFF2-40B4-BE49-F238E27FC236}">
                <a16:creationId xmlns:a16="http://schemas.microsoft.com/office/drawing/2014/main" id="{39F02B72-38FA-4D07-8AFD-4177EFA1832D}"/>
              </a:ext>
            </a:extLst>
          </p:cNvPr>
          <p:cNvSpPr>
            <a:spLocks noGrp="1"/>
          </p:cNvSpPr>
          <p:nvPr>
            <p:ph idx="1"/>
          </p:nvPr>
        </p:nvSpPr>
        <p:spPr>
          <a:xfrm>
            <a:off x="677334" y="1244906"/>
            <a:ext cx="8596668" cy="5161581"/>
          </a:xfrm>
        </p:spPr>
        <p:txBody>
          <a:bodyPr>
            <a:normAutofit/>
          </a:bodyPr>
          <a:lstStyle/>
          <a:p>
            <a:pPr marL="0" marR="0" indent="0">
              <a:lnSpc>
                <a:spcPct val="107000"/>
              </a:lnSpc>
              <a:spcBef>
                <a:spcPts val="0"/>
              </a:spcBef>
              <a:spcAft>
                <a:spcPts val="0"/>
              </a:spcAft>
              <a:buNone/>
            </a:pPr>
            <a:r>
              <a:rPr lang="en-US" sz="2600" dirty="0">
                <a:latin typeface="Arial" panose="020B0604020202020204" pitchFamily="34" charset="0"/>
                <a:ea typeface="Calibri" panose="020F0502020204030204" pitchFamily="34" charset="0"/>
                <a:cs typeface="Arial" panose="020B0604020202020204" pitchFamily="34" charset="0"/>
              </a:rPr>
              <a:t>Items or services:</a:t>
            </a:r>
          </a:p>
          <a:p>
            <a:pPr>
              <a:lnSpc>
                <a:spcPct val="107000"/>
              </a:lnSpc>
              <a:spcBef>
                <a:spcPts val="0"/>
              </a:spcBef>
              <a:tabLst>
                <a:tab pos="228600" algn="l"/>
                <a:tab pos="457200" algn="l"/>
              </a:tabLst>
            </a:pPr>
            <a:r>
              <a:rPr lang="en-US" sz="2600" dirty="0">
                <a:latin typeface="Arial" panose="020B0604020202020204" pitchFamily="34" charset="0"/>
                <a:ea typeface="Calibri" panose="020F0502020204030204" pitchFamily="34" charset="0"/>
                <a:cs typeface="Arial" panose="020B0604020202020204" pitchFamily="34" charset="0"/>
              </a:rPr>
              <a:t>Purchased while employed</a:t>
            </a:r>
          </a:p>
          <a:p>
            <a:pPr>
              <a:lnSpc>
                <a:spcPct val="107000"/>
              </a:lnSpc>
              <a:spcBef>
                <a:spcPts val="0"/>
              </a:spcBef>
              <a:tabLst>
                <a:tab pos="228600" algn="l"/>
                <a:tab pos="457200" algn="l"/>
              </a:tabLst>
            </a:pPr>
            <a:r>
              <a:rPr lang="en-US" sz="2600" dirty="0">
                <a:latin typeface="Arial" panose="020B0604020202020204" pitchFamily="34" charset="0"/>
                <a:ea typeface="Calibri" panose="020F0502020204030204" pitchFamily="34" charset="0"/>
                <a:cs typeface="Arial" panose="020B0604020202020204" pitchFamily="34" charset="0"/>
              </a:rPr>
              <a:t>Paid for out-of-pocket</a:t>
            </a:r>
          </a:p>
          <a:p>
            <a:pPr>
              <a:lnSpc>
                <a:spcPct val="107000"/>
              </a:lnSpc>
              <a:spcBef>
                <a:spcPts val="0"/>
              </a:spcBef>
              <a:tabLst>
                <a:tab pos="228600" algn="l"/>
                <a:tab pos="457200" algn="l"/>
              </a:tabLst>
            </a:pPr>
            <a:r>
              <a:rPr lang="en-US" sz="2600" dirty="0">
                <a:latin typeface="Arial" panose="020B0604020202020204" pitchFamily="34" charset="0"/>
                <a:ea typeface="Calibri" panose="020F0502020204030204" pitchFamily="34" charset="0"/>
                <a:cs typeface="Arial" panose="020B0604020202020204" pitchFamily="34" charset="0"/>
              </a:rPr>
              <a:t>Do not have to be related to blindness or low vision</a:t>
            </a:r>
          </a:p>
          <a:p>
            <a:pPr marL="0" marR="0" indent="0">
              <a:lnSpc>
                <a:spcPct val="107000"/>
              </a:lnSpc>
              <a:spcBef>
                <a:spcPts val="0"/>
              </a:spcBef>
              <a:spcAft>
                <a:spcPts val="0"/>
              </a:spcAft>
              <a:buNone/>
            </a:pPr>
            <a:r>
              <a:rPr lang="en-US" sz="2600" dirty="0">
                <a:latin typeface="Arial" panose="020B0604020202020204" pitchFamily="34" charset="0"/>
                <a:ea typeface="Calibri" panose="020F0502020204030204" pitchFamily="34" charset="0"/>
                <a:cs typeface="Arial" panose="020B0604020202020204" pitchFamily="34" charset="0"/>
              </a:rPr>
              <a:t> </a:t>
            </a:r>
          </a:p>
          <a:p>
            <a:pPr marL="0" marR="0" indent="0">
              <a:lnSpc>
                <a:spcPct val="107000"/>
              </a:lnSpc>
              <a:spcBef>
                <a:spcPts val="0"/>
              </a:spcBef>
              <a:spcAft>
                <a:spcPts val="0"/>
              </a:spcAft>
              <a:buNone/>
            </a:pPr>
            <a:r>
              <a:rPr lang="en-US" sz="2600" dirty="0">
                <a:latin typeface="Arial" panose="020B0604020202020204" pitchFamily="34" charset="0"/>
                <a:ea typeface="Calibri" panose="020F0502020204030204" pitchFamily="34" charset="0"/>
                <a:cs typeface="Arial" panose="020B0604020202020204" pitchFamily="34" charset="0"/>
              </a:rPr>
              <a:t>Examples:</a:t>
            </a:r>
          </a:p>
          <a:p>
            <a:pPr marL="0" marR="0" indent="0">
              <a:lnSpc>
                <a:spcPct val="107000"/>
              </a:lnSpc>
              <a:spcBef>
                <a:spcPts val="0"/>
              </a:spcBef>
              <a:spcAft>
                <a:spcPts val="0"/>
              </a:spcAft>
              <a:buNone/>
            </a:pPr>
            <a:r>
              <a:rPr lang="en-US" sz="2600" dirty="0">
                <a:latin typeface="Arial" panose="020B0604020202020204" pitchFamily="34" charset="0"/>
                <a:ea typeface="Calibri" panose="020F0502020204030204" pitchFamily="34" charset="0"/>
                <a:cs typeface="Arial" panose="020B0604020202020204" pitchFamily="34" charset="0"/>
              </a:rPr>
              <a:t>Guide dog expenses, assistive technology equipment and training, union dues, lunches eaten at work, transportation costs, and much more</a:t>
            </a:r>
          </a:p>
          <a:p>
            <a:pPr marL="0" marR="0" indent="0">
              <a:lnSpc>
                <a:spcPct val="107000"/>
              </a:lnSpc>
              <a:spcBef>
                <a:spcPts val="0"/>
              </a:spcBef>
              <a:spcAft>
                <a:spcPts val="0"/>
              </a:spcAft>
              <a:buNone/>
            </a:pPr>
            <a:r>
              <a:rPr lang="en-US" sz="2600" dirty="0">
                <a:latin typeface="Arial" panose="020B0604020202020204" pitchFamily="34" charset="0"/>
                <a:ea typeface="Calibri" panose="020F050202020403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930B8698-7462-4926-9140-9E4C228C965F}"/>
              </a:ext>
            </a:extLst>
          </p:cNvPr>
          <p:cNvSpPr>
            <a:spLocks noGrp="1"/>
          </p:cNvSpPr>
          <p:nvPr>
            <p:ph type="sldNum" sz="quarter" idx="12"/>
          </p:nvPr>
        </p:nvSpPr>
        <p:spPr/>
        <p:txBody>
          <a:bodyPr/>
          <a:lstStyle/>
          <a:p>
            <a:fld id="{F8054C83-B58C-42B0-BFE8-C118028572FB}" type="slidenum">
              <a:rPr lang="en-US" sz="2400" smtClean="0"/>
              <a:t>9</a:t>
            </a:fld>
            <a:endParaRPr lang="en-US" sz="2400" dirty="0"/>
          </a:p>
        </p:txBody>
      </p:sp>
    </p:spTree>
    <p:extLst>
      <p:ext uri="{BB962C8B-B14F-4D97-AF65-F5344CB8AC3E}">
        <p14:creationId xmlns:p14="http://schemas.microsoft.com/office/powerpoint/2010/main" val="139897387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1028</TotalTime>
  <Words>3773</Words>
  <Application>Microsoft Office PowerPoint</Application>
  <PresentationFormat>Widescreen</PresentationFormat>
  <Paragraphs>285</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Trebuchet MS</vt:lpstr>
      <vt:lpstr>Wingdings 3</vt:lpstr>
      <vt:lpstr>Facet</vt:lpstr>
      <vt:lpstr>    The Benefits of Working </vt:lpstr>
      <vt:lpstr>The Benefits of Working</vt:lpstr>
      <vt:lpstr>Types of Benefits </vt:lpstr>
      <vt:lpstr>What is Supplemental Security Income (SSI)?</vt:lpstr>
      <vt:lpstr>Scenario: Robin</vt:lpstr>
      <vt:lpstr>SSI Calculation</vt:lpstr>
      <vt:lpstr>Two Important SSI Work Incentives</vt:lpstr>
      <vt:lpstr>Student Earned Income Exclusion (SEIE)</vt:lpstr>
      <vt:lpstr>Blind Work Expenses (BWEs)</vt:lpstr>
      <vt:lpstr>Blind Work Expenses (BWEs) Continued</vt:lpstr>
      <vt:lpstr>Scenario: Brandi</vt:lpstr>
      <vt:lpstr>Let’s compare</vt:lpstr>
      <vt:lpstr>Other Benefits</vt:lpstr>
      <vt:lpstr>Title II: Social Security Disability Insurance (SSDI)</vt:lpstr>
      <vt:lpstr>Title II: CDB</vt:lpstr>
      <vt:lpstr>SSDI and CDB Work Incentives</vt:lpstr>
      <vt:lpstr>What about health insurance?</vt:lpstr>
      <vt:lpstr>Summary</vt:lpstr>
      <vt:lpstr>One More Work Incentive</vt:lpstr>
      <vt:lpstr>ABLE Accounts</vt:lpstr>
      <vt:lpstr>California Department of Rehabilitation</vt:lpstr>
      <vt:lpstr>Don’t Have a Case Open?</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Benefits of Working</dc:title>
  <dc:creator>Moore, Nicholas C@DOR</dc:creator>
  <cp:lastModifiedBy>Shrawder, Karen@DOR</cp:lastModifiedBy>
  <cp:revision>60</cp:revision>
  <dcterms:created xsi:type="dcterms:W3CDTF">2021-05-19T20:54:05Z</dcterms:created>
  <dcterms:modified xsi:type="dcterms:W3CDTF">2021-11-01T23:51:49Z</dcterms:modified>
</cp:coreProperties>
</file>